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25"/>
  </p:notesMasterIdLst>
  <p:handoutMasterIdLst>
    <p:handoutMasterId r:id="rId26"/>
  </p:handoutMasterIdLst>
  <p:sldIdLst>
    <p:sldId id="258" r:id="rId2"/>
    <p:sldId id="341" r:id="rId3"/>
    <p:sldId id="323" r:id="rId4"/>
    <p:sldId id="357" r:id="rId5"/>
    <p:sldId id="324" r:id="rId6"/>
    <p:sldId id="326" r:id="rId7"/>
    <p:sldId id="345" r:id="rId8"/>
    <p:sldId id="346" r:id="rId9"/>
    <p:sldId id="347" r:id="rId10"/>
    <p:sldId id="348" r:id="rId11"/>
    <p:sldId id="349" r:id="rId12"/>
    <p:sldId id="355" r:id="rId13"/>
    <p:sldId id="350" r:id="rId14"/>
    <p:sldId id="351" r:id="rId15"/>
    <p:sldId id="352" r:id="rId16"/>
    <p:sldId id="353" r:id="rId17"/>
    <p:sldId id="356" r:id="rId18"/>
    <p:sldId id="343" r:id="rId19"/>
    <p:sldId id="339" r:id="rId20"/>
    <p:sldId id="354" r:id="rId21"/>
    <p:sldId id="344" r:id="rId22"/>
    <p:sldId id="342" r:id="rId23"/>
    <p:sldId id="333" r:id="rId24"/>
  </p:sldIdLst>
  <p:sldSz cx="9144000" cy="6858000" type="screen4x3"/>
  <p:notesSz cx="9942513" cy="6761163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4A47"/>
    <a:srgbClr val="90AFC6"/>
    <a:srgbClr val="5482A3"/>
    <a:srgbClr val="F5F5F5"/>
    <a:srgbClr val="8BABC3"/>
    <a:srgbClr val="A6A6A6"/>
    <a:srgbClr val="789BB5"/>
    <a:srgbClr val="5B86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50" autoAdjust="0"/>
    <p:restoredTop sz="94675" autoAdjust="0"/>
  </p:normalViewPr>
  <p:slideViewPr>
    <p:cSldViewPr snapToGrid="0">
      <p:cViewPr varScale="1">
        <p:scale>
          <a:sx n="109" d="100"/>
          <a:sy n="109" d="100"/>
        </p:scale>
        <p:origin x="1710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8475" cy="339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5632450" y="0"/>
            <a:ext cx="4308475" cy="339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D9698DDC-9F14-49A0-9D84-9EBB4FD817CB}" type="datetimeFigureOut">
              <a:rPr lang="zh-CN" altLang="en-US"/>
              <a:pPr>
                <a:defRPr/>
              </a:pPr>
              <a:t>2020/10/27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6421438"/>
            <a:ext cx="4308475" cy="339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5632450" y="6421438"/>
            <a:ext cx="4308475" cy="339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B09DA4E7-D359-4A3B-B41B-DCD2FD9EADC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9375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wmf>
</file>

<file path=ppt/media/image4.png>
</file>

<file path=ppt/media/image5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8475" cy="339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632450" y="0"/>
            <a:ext cx="4308475" cy="339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35A86F35-DD70-4DE8-B9B3-91194D588BAA}" type="datetimeFigureOut">
              <a:rPr lang="zh-CN" altLang="en-US"/>
              <a:pPr>
                <a:defRPr/>
              </a:pPr>
              <a:t>2020/10/27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449638" y="844550"/>
            <a:ext cx="3043237" cy="22828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93775" y="3254375"/>
            <a:ext cx="7954963" cy="26622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421438"/>
            <a:ext cx="4308475" cy="339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632450" y="6421438"/>
            <a:ext cx="4308475" cy="339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E1065DD4-DF73-44BD-A63A-6FAB248C176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155389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7"/>
          <p:cNvSpPr/>
          <p:nvPr userDrawn="1"/>
        </p:nvSpPr>
        <p:spPr>
          <a:xfrm>
            <a:off x="2228850" y="2492375"/>
            <a:ext cx="6915150" cy="4365625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pic>
        <p:nvPicPr>
          <p:cNvPr id="2" name="图片 4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179388" y="139700"/>
            <a:ext cx="3194050" cy="85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矩形 3"/>
          <p:cNvSpPr/>
          <p:nvPr userDrawn="1"/>
        </p:nvSpPr>
        <p:spPr>
          <a:xfrm>
            <a:off x="179613" y="1798271"/>
            <a:ext cx="8792938" cy="152459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6"/>
          <p:cNvSpPr/>
          <p:nvPr userDrawn="1"/>
        </p:nvSpPr>
        <p:spPr>
          <a:xfrm>
            <a:off x="2228850" y="2492375"/>
            <a:ext cx="6915150" cy="4365625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roadway"/>
          <a:ea typeface="微软雅黑" pitchFamily="34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roadway"/>
          <a:ea typeface="微软雅黑" pitchFamily="34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roadway"/>
          <a:ea typeface="微软雅黑" pitchFamily="34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roadway"/>
          <a:ea typeface="微软雅黑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roadway"/>
          <a:ea typeface="微软雅黑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roadway"/>
          <a:ea typeface="微软雅黑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roadway"/>
          <a:ea typeface="微软雅黑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roadway"/>
          <a:ea typeface="微软雅黑" pitchFamily="34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1.bin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.w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矩形 1"/>
          <p:cNvSpPr>
            <a:spLocks noChangeArrowheads="1"/>
          </p:cNvSpPr>
          <p:nvPr/>
        </p:nvSpPr>
        <p:spPr bwMode="auto">
          <a:xfrm>
            <a:off x="2180961" y="5021263"/>
            <a:ext cx="4782079" cy="16158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200" b="1" dirty="0" smtClean="0">
                <a:solidFill>
                  <a:srgbClr val="B83314"/>
                </a:solidFill>
                <a:latin typeface="微软雅黑" pitchFamily="34" charset="-122"/>
                <a:ea typeface="微软雅黑" pitchFamily="34" charset="-122"/>
              </a:rPr>
              <a:t>自动化科学与工程学院 教学实验中心</a:t>
            </a:r>
            <a:endParaRPr lang="en-US" altLang="zh-CN" sz="2200" b="1" dirty="0" smtClean="0">
              <a:solidFill>
                <a:srgbClr val="B83314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200" b="1" dirty="0" smtClean="0">
                <a:solidFill>
                  <a:srgbClr val="B83314"/>
                </a:solidFill>
                <a:latin typeface="微软雅黑" pitchFamily="34" charset="-122"/>
                <a:ea typeface="微软雅黑" pitchFamily="34" charset="-122"/>
              </a:rPr>
              <a:t>刘源  </a:t>
            </a:r>
            <a:r>
              <a:rPr lang="en-US" altLang="zh-CN" sz="2200" b="1" dirty="0" smtClean="0">
                <a:solidFill>
                  <a:srgbClr val="B83314"/>
                </a:solidFill>
                <a:latin typeface="微软雅黑" pitchFamily="34" charset="-122"/>
                <a:ea typeface="微软雅黑" pitchFamily="34" charset="-122"/>
              </a:rPr>
              <a:t>13484668964</a:t>
            </a:r>
            <a:endParaRPr lang="en-US" altLang="zh-CN" sz="2200" b="1" dirty="0">
              <a:solidFill>
                <a:srgbClr val="B83314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200" b="1" dirty="0">
                <a:solidFill>
                  <a:srgbClr val="B83314"/>
                </a:solidFill>
                <a:latin typeface="微软雅黑" pitchFamily="34" charset="-122"/>
                <a:ea typeface="微软雅黑" pitchFamily="34" charset="-122"/>
              </a:rPr>
              <a:t>西一楼 </a:t>
            </a:r>
            <a:r>
              <a:rPr lang="en-US" altLang="zh-CN" sz="2200" b="1" dirty="0">
                <a:solidFill>
                  <a:srgbClr val="B83314"/>
                </a:solidFill>
                <a:latin typeface="微软雅黑" pitchFamily="34" charset="-122"/>
                <a:ea typeface="微软雅黑" pitchFamily="34" charset="-122"/>
              </a:rPr>
              <a:t>314</a:t>
            </a:r>
            <a:endParaRPr lang="zh-CN" altLang="en-US" sz="2200" b="1" dirty="0">
              <a:solidFill>
                <a:srgbClr val="B8331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146" name="文本框 2"/>
          <p:cNvSpPr txBox="1">
            <a:spLocks noChangeArrowheads="1"/>
          </p:cNvSpPr>
          <p:nvPr/>
        </p:nvSpPr>
        <p:spPr bwMode="auto">
          <a:xfrm>
            <a:off x="614363" y="2136285"/>
            <a:ext cx="7915275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数据结构</a:t>
            </a:r>
            <a:r>
              <a:rPr lang="zh-CN" altLang="en-US" sz="4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与程序设计专题</a:t>
            </a:r>
            <a:r>
              <a:rPr lang="zh-CN" altLang="en-US" sz="4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实验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441325" y="1017087"/>
            <a:ext cx="2062163" cy="546100"/>
          </a:xfrm>
          <a:prstGeom prst="rect">
            <a:avLst/>
          </a:prstGeom>
          <a:solidFill>
            <a:srgbClr val="D54A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 smtClean="0">
                <a:latin typeface="+mn-ea"/>
              </a:rPr>
              <a:t>（六）</a:t>
            </a:r>
            <a:r>
              <a:rPr lang="zh-CN" altLang="en-US" sz="2000" dirty="0">
                <a:latin typeface="+mn-ea"/>
              </a:rPr>
              <a:t>简要提示</a:t>
            </a:r>
          </a:p>
        </p:txBody>
      </p:sp>
      <p:sp>
        <p:nvSpPr>
          <p:cNvPr id="39" name="标题 1"/>
          <p:cNvSpPr txBox="1">
            <a:spLocks/>
          </p:cNvSpPr>
          <p:nvPr/>
        </p:nvSpPr>
        <p:spPr>
          <a:xfrm>
            <a:off x="2286000" y="196850"/>
            <a:ext cx="4670425" cy="493713"/>
          </a:xfrm>
          <a:prstGeom prst="rect">
            <a:avLst/>
          </a:prstGeom>
          <a:solidFill>
            <a:srgbClr val="5482A3"/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zh-CN" altLang="en-US" sz="3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实验一：数学表达式求值</a:t>
            </a:r>
            <a:endParaRPr lang="zh-CN" altLang="en-US" sz="3200" dirty="0">
              <a:solidFill>
                <a:schemeClr val="bg1"/>
              </a:solidFill>
              <a:latin typeface="+mn-ea"/>
              <a:ea typeface="+mn-ea"/>
              <a:cs typeface="+mn-cs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500"/>
            <a:ext cx="2286000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6956425" y="444500"/>
            <a:ext cx="2187575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71" name="矩形 11"/>
          <p:cNvSpPr>
            <a:spLocks noChangeArrowheads="1"/>
          </p:cNvSpPr>
          <p:nvPr/>
        </p:nvSpPr>
        <p:spPr bwMode="auto">
          <a:xfrm>
            <a:off x="2900363" y="1056775"/>
            <a:ext cx="3051175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3200"/>
              </a:lnSpc>
            </a:pPr>
            <a:r>
              <a:rPr lang="en-US" altLang="zh-CN" sz="2400" dirty="0" smtClean="0">
                <a:latin typeface="+mn-ea"/>
                <a:ea typeface="+mn-ea"/>
              </a:rPr>
              <a:t>(2+</a:t>
            </a:r>
            <a:r>
              <a:rPr lang="en-US" altLang="zh-CN" sz="2400" dirty="0" smtClean="0">
                <a:solidFill>
                  <a:srgbClr val="FF0000"/>
                </a:solidFill>
                <a:latin typeface="+mn-ea"/>
                <a:ea typeface="+mn-ea"/>
              </a:rPr>
              <a:t>3</a:t>
            </a:r>
            <a:r>
              <a:rPr lang="en-US" altLang="zh-CN" sz="2400" dirty="0" smtClean="0">
                <a:latin typeface="+mn-ea"/>
                <a:ea typeface="+mn-ea"/>
              </a:rPr>
              <a:t>)</a:t>
            </a:r>
            <a:r>
              <a:rPr lang="zh-CN" altLang="en-US" sz="2400" dirty="0" smtClean="0">
                <a:latin typeface="+mn-ea"/>
                <a:ea typeface="+mn-ea"/>
              </a:rPr>
              <a:t>*</a:t>
            </a:r>
            <a:r>
              <a:rPr lang="en-US" altLang="zh-CN" sz="2400" dirty="0" smtClean="0">
                <a:latin typeface="+mn-ea"/>
                <a:ea typeface="+mn-ea"/>
              </a:rPr>
              <a:t>3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068591" y="4661208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</a:rPr>
              <a:t>2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68591" y="412967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</a:rPr>
              <a:t>3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068591" y="359814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3" name="矩形 12"/>
          <p:cNvSpPr/>
          <p:nvPr/>
        </p:nvSpPr>
        <p:spPr>
          <a:xfrm>
            <a:off x="2068591" y="307405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矩形 15"/>
          <p:cNvSpPr/>
          <p:nvPr/>
        </p:nvSpPr>
        <p:spPr>
          <a:xfrm>
            <a:off x="5568137" y="412967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</a:rPr>
              <a:t>+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568137" y="359814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" name="矩形 17"/>
          <p:cNvSpPr/>
          <p:nvPr/>
        </p:nvSpPr>
        <p:spPr>
          <a:xfrm>
            <a:off x="5568137" y="307405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0" name="矩形 19"/>
          <p:cNvSpPr/>
          <p:nvPr/>
        </p:nvSpPr>
        <p:spPr>
          <a:xfrm>
            <a:off x="5568137" y="4661208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</a:rPr>
              <a:t>(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21" name="矩形 11"/>
          <p:cNvSpPr>
            <a:spLocks noChangeArrowheads="1"/>
          </p:cNvSpPr>
          <p:nvPr/>
        </p:nvSpPr>
        <p:spPr bwMode="auto">
          <a:xfrm>
            <a:off x="2068591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操作数栈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2" name="矩形 11"/>
          <p:cNvSpPr>
            <a:spLocks noChangeArrowheads="1"/>
          </p:cNvSpPr>
          <p:nvPr/>
        </p:nvSpPr>
        <p:spPr bwMode="auto">
          <a:xfrm>
            <a:off x="5568137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操作符栈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3" name="下箭头 22"/>
          <p:cNvSpPr/>
          <p:nvPr/>
        </p:nvSpPr>
        <p:spPr>
          <a:xfrm rot="905651">
            <a:off x="2991449" y="1609846"/>
            <a:ext cx="396914" cy="1269893"/>
          </a:xfrm>
          <a:prstGeom prst="downArrow">
            <a:avLst>
              <a:gd name="adj1" fmla="val 44381"/>
              <a:gd name="adj2" fmla="val 50000"/>
            </a:avLst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33287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441325" y="1017087"/>
            <a:ext cx="2062163" cy="546100"/>
          </a:xfrm>
          <a:prstGeom prst="rect">
            <a:avLst/>
          </a:prstGeom>
          <a:solidFill>
            <a:srgbClr val="D54A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 smtClean="0">
                <a:latin typeface="+mn-ea"/>
              </a:rPr>
              <a:t>（六）</a:t>
            </a:r>
            <a:r>
              <a:rPr lang="zh-CN" altLang="en-US" sz="2000" dirty="0">
                <a:latin typeface="+mn-ea"/>
              </a:rPr>
              <a:t>简要提示</a:t>
            </a:r>
          </a:p>
        </p:txBody>
      </p:sp>
      <p:sp>
        <p:nvSpPr>
          <p:cNvPr id="39" name="标题 1"/>
          <p:cNvSpPr txBox="1">
            <a:spLocks/>
          </p:cNvSpPr>
          <p:nvPr/>
        </p:nvSpPr>
        <p:spPr>
          <a:xfrm>
            <a:off x="2286000" y="196850"/>
            <a:ext cx="4670425" cy="493713"/>
          </a:xfrm>
          <a:prstGeom prst="rect">
            <a:avLst/>
          </a:prstGeom>
          <a:solidFill>
            <a:srgbClr val="5482A3"/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zh-CN" altLang="en-US" sz="3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实验一：数学表达式求值</a:t>
            </a:r>
            <a:endParaRPr lang="zh-CN" altLang="en-US" sz="3200" dirty="0">
              <a:solidFill>
                <a:schemeClr val="bg1"/>
              </a:solidFill>
              <a:latin typeface="+mn-ea"/>
              <a:ea typeface="+mn-ea"/>
              <a:cs typeface="+mn-cs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500"/>
            <a:ext cx="2286000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6956425" y="444500"/>
            <a:ext cx="2187575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71" name="矩形 11"/>
          <p:cNvSpPr>
            <a:spLocks noChangeArrowheads="1"/>
          </p:cNvSpPr>
          <p:nvPr/>
        </p:nvSpPr>
        <p:spPr bwMode="auto">
          <a:xfrm>
            <a:off x="2900363" y="1056775"/>
            <a:ext cx="3051175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3200"/>
              </a:lnSpc>
            </a:pPr>
            <a:r>
              <a:rPr lang="en-US" altLang="zh-CN" sz="2400" dirty="0" smtClean="0">
                <a:latin typeface="+mn-ea"/>
                <a:ea typeface="+mn-ea"/>
              </a:rPr>
              <a:t>(2+3</a:t>
            </a:r>
            <a:r>
              <a:rPr lang="en-US" altLang="zh-CN" sz="2400" dirty="0" smtClean="0">
                <a:solidFill>
                  <a:srgbClr val="FF0000"/>
                </a:solidFill>
                <a:latin typeface="+mn-ea"/>
                <a:ea typeface="+mn-ea"/>
              </a:rPr>
              <a:t>)</a:t>
            </a:r>
            <a:r>
              <a:rPr lang="zh-CN" altLang="en-US" sz="2400" dirty="0" smtClean="0">
                <a:latin typeface="+mn-ea"/>
                <a:ea typeface="+mn-ea"/>
              </a:rPr>
              <a:t>*</a:t>
            </a:r>
            <a:r>
              <a:rPr lang="en-US" altLang="zh-CN" sz="2400" dirty="0" smtClean="0">
                <a:latin typeface="+mn-ea"/>
                <a:ea typeface="+mn-ea"/>
              </a:rPr>
              <a:t>3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068591" y="4661208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</a:rPr>
              <a:t>2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68591" y="412967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</a:rPr>
              <a:t>3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068591" y="359814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3" name="矩形 12"/>
          <p:cNvSpPr/>
          <p:nvPr/>
        </p:nvSpPr>
        <p:spPr>
          <a:xfrm>
            <a:off x="2068591" y="307405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矩形 15"/>
          <p:cNvSpPr/>
          <p:nvPr/>
        </p:nvSpPr>
        <p:spPr>
          <a:xfrm>
            <a:off x="5568137" y="412967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</a:rPr>
              <a:t>+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568137" y="359814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" name="矩形 17"/>
          <p:cNvSpPr/>
          <p:nvPr/>
        </p:nvSpPr>
        <p:spPr>
          <a:xfrm>
            <a:off x="5568137" y="307405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0" name="矩形 19"/>
          <p:cNvSpPr/>
          <p:nvPr/>
        </p:nvSpPr>
        <p:spPr>
          <a:xfrm>
            <a:off x="5568137" y="4661208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</a:rPr>
              <a:t>(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21" name="矩形 11"/>
          <p:cNvSpPr>
            <a:spLocks noChangeArrowheads="1"/>
          </p:cNvSpPr>
          <p:nvPr/>
        </p:nvSpPr>
        <p:spPr bwMode="auto">
          <a:xfrm>
            <a:off x="3281323" y="2067142"/>
            <a:ext cx="3051175" cy="4733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3200"/>
              </a:lnSpc>
            </a:pPr>
            <a:r>
              <a:rPr lang="en-US" altLang="zh-CN" sz="2400" dirty="0" smtClean="0">
                <a:latin typeface="+mn-ea"/>
                <a:ea typeface="+mn-ea"/>
              </a:rPr>
              <a:t>2+3=</a:t>
            </a:r>
            <a:r>
              <a:rPr lang="en-US" altLang="zh-CN" sz="2400" dirty="0" smtClean="0">
                <a:solidFill>
                  <a:srgbClr val="FF0000"/>
                </a:solidFill>
                <a:latin typeface="+mn-ea"/>
                <a:ea typeface="+mn-ea"/>
              </a:rPr>
              <a:t>5</a:t>
            </a:r>
            <a:endParaRPr lang="en-US" altLang="zh-CN" sz="24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sp>
        <p:nvSpPr>
          <p:cNvPr id="22" name="矩形 11"/>
          <p:cNvSpPr>
            <a:spLocks noChangeArrowheads="1"/>
          </p:cNvSpPr>
          <p:nvPr/>
        </p:nvSpPr>
        <p:spPr bwMode="auto">
          <a:xfrm>
            <a:off x="2068591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操作数栈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3" name="矩形 11"/>
          <p:cNvSpPr>
            <a:spLocks noChangeArrowheads="1"/>
          </p:cNvSpPr>
          <p:nvPr/>
        </p:nvSpPr>
        <p:spPr bwMode="auto">
          <a:xfrm>
            <a:off x="5568137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操作符栈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3" name="上弧形箭头 2"/>
          <p:cNvSpPr/>
          <p:nvPr/>
        </p:nvSpPr>
        <p:spPr>
          <a:xfrm rot="16200000">
            <a:off x="392871" y="3055277"/>
            <a:ext cx="2303143" cy="802885"/>
          </a:xfrm>
          <a:prstGeom prst="curvedDown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左弧形箭头 3"/>
          <p:cNvSpPr/>
          <p:nvPr/>
        </p:nvSpPr>
        <p:spPr>
          <a:xfrm rot="9011128">
            <a:off x="6566131" y="2031482"/>
            <a:ext cx="780586" cy="2325692"/>
          </a:xfrm>
          <a:prstGeom prst="curvedRightArrow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331087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441325" y="1017087"/>
            <a:ext cx="2062163" cy="546100"/>
          </a:xfrm>
          <a:prstGeom prst="rect">
            <a:avLst/>
          </a:prstGeom>
          <a:solidFill>
            <a:srgbClr val="D54A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 smtClean="0">
                <a:latin typeface="+mn-ea"/>
              </a:rPr>
              <a:t>（六）</a:t>
            </a:r>
            <a:r>
              <a:rPr lang="zh-CN" altLang="en-US" sz="2000" dirty="0">
                <a:latin typeface="+mn-ea"/>
              </a:rPr>
              <a:t>简要提示</a:t>
            </a:r>
          </a:p>
        </p:txBody>
      </p:sp>
      <p:sp>
        <p:nvSpPr>
          <p:cNvPr id="39" name="标题 1"/>
          <p:cNvSpPr txBox="1">
            <a:spLocks/>
          </p:cNvSpPr>
          <p:nvPr/>
        </p:nvSpPr>
        <p:spPr>
          <a:xfrm>
            <a:off x="2286000" y="196850"/>
            <a:ext cx="4670425" cy="493713"/>
          </a:xfrm>
          <a:prstGeom prst="rect">
            <a:avLst/>
          </a:prstGeom>
          <a:solidFill>
            <a:srgbClr val="5482A3"/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zh-CN" altLang="en-US" sz="3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实验一：数学表达式求值</a:t>
            </a:r>
            <a:endParaRPr lang="zh-CN" altLang="en-US" sz="3200" dirty="0">
              <a:solidFill>
                <a:schemeClr val="bg1"/>
              </a:solidFill>
              <a:latin typeface="+mn-ea"/>
              <a:ea typeface="+mn-ea"/>
              <a:cs typeface="+mn-cs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500"/>
            <a:ext cx="2286000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6956425" y="444500"/>
            <a:ext cx="2187575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71" name="矩形 11"/>
          <p:cNvSpPr>
            <a:spLocks noChangeArrowheads="1"/>
          </p:cNvSpPr>
          <p:nvPr/>
        </p:nvSpPr>
        <p:spPr bwMode="auto">
          <a:xfrm>
            <a:off x="2900363" y="1056775"/>
            <a:ext cx="3051175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3200"/>
              </a:lnSpc>
            </a:pPr>
            <a:r>
              <a:rPr lang="en-US" altLang="zh-CN" sz="2400" dirty="0" smtClean="0">
                <a:latin typeface="+mn-ea"/>
                <a:ea typeface="+mn-ea"/>
              </a:rPr>
              <a:t>(2+3</a:t>
            </a:r>
            <a:r>
              <a:rPr lang="en-US" altLang="zh-CN" sz="2400" dirty="0" smtClean="0">
                <a:solidFill>
                  <a:srgbClr val="FF0000"/>
                </a:solidFill>
                <a:latin typeface="+mn-ea"/>
                <a:ea typeface="+mn-ea"/>
              </a:rPr>
              <a:t>)</a:t>
            </a:r>
            <a:r>
              <a:rPr lang="zh-CN" altLang="en-US" sz="2400" dirty="0" smtClean="0">
                <a:latin typeface="+mn-ea"/>
                <a:ea typeface="+mn-ea"/>
              </a:rPr>
              <a:t>*</a:t>
            </a:r>
            <a:r>
              <a:rPr lang="en-US" altLang="zh-CN" sz="2400" dirty="0" smtClean="0">
                <a:latin typeface="+mn-ea"/>
                <a:ea typeface="+mn-ea"/>
              </a:rPr>
              <a:t>3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068591" y="4661208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</a:rPr>
              <a:t>5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68591" y="412967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068591" y="359814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3" name="矩形 12"/>
          <p:cNvSpPr/>
          <p:nvPr/>
        </p:nvSpPr>
        <p:spPr>
          <a:xfrm>
            <a:off x="2068591" y="307405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矩形 15"/>
          <p:cNvSpPr/>
          <p:nvPr/>
        </p:nvSpPr>
        <p:spPr>
          <a:xfrm>
            <a:off x="5568137" y="412967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568137" y="359814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" name="矩形 17"/>
          <p:cNvSpPr/>
          <p:nvPr/>
        </p:nvSpPr>
        <p:spPr>
          <a:xfrm>
            <a:off x="5568137" y="307405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0" name="矩形 19"/>
          <p:cNvSpPr/>
          <p:nvPr/>
        </p:nvSpPr>
        <p:spPr>
          <a:xfrm>
            <a:off x="5568137" y="4661208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</a:rPr>
              <a:t>(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21" name="矩形 11"/>
          <p:cNvSpPr>
            <a:spLocks noChangeArrowheads="1"/>
          </p:cNvSpPr>
          <p:nvPr/>
        </p:nvSpPr>
        <p:spPr bwMode="auto">
          <a:xfrm>
            <a:off x="3281323" y="2067142"/>
            <a:ext cx="3051175" cy="4733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3200"/>
              </a:lnSpc>
            </a:pPr>
            <a:r>
              <a:rPr lang="en-US" altLang="zh-CN" sz="2400" dirty="0" smtClean="0">
                <a:latin typeface="+mn-ea"/>
                <a:ea typeface="+mn-ea"/>
              </a:rPr>
              <a:t>2+3=</a:t>
            </a:r>
            <a:r>
              <a:rPr lang="en-US" altLang="zh-CN" sz="2400" dirty="0" smtClean="0">
                <a:solidFill>
                  <a:srgbClr val="FF0000"/>
                </a:solidFill>
                <a:latin typeface="+mn-ea"/>
                <a:ea typeface="+mn-ea"/>
              </a:rPr>
              <a:t>5</a:t>
            </a:r>
            <a:endParaRPr lang="en-US" altLang="zh-CN" sz="24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sp>
        <p:nvSpPr>
          <p:cNvPr id="22" name="矩形 11"/>
          <p:cNvSpPr>
            <a:spLocks noChangeArrowheads="1"/>
          </p:cNvSpPr>
          <p:nvPr/>
        </p:nvSpPr>
        <p:spPr bwMode="auto">
          <a:xfrm>
            <a:off x="2068591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操作数栈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3" name="矩形 11"/>
          <p:cNvSpPr>
            <a:spLocks noChangeArrowheads="1"/>
          </p:cNvSpPr>
          <p:nvPr/>
        </p:nvSpPr>
        <p:spPr bwMode="auto">
          <a:xfrm>
            <a:off x="5568137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操作符栈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5" name="下箭头 24"/>
          <p:cNvSpPr/>
          <p:nvPr/>
        </p:nvSpPr>
        <p:spPr>
          <a:xfrm rot="905651">
            <a:off x="3835891" y="2821772"/>
            <a:ext cx="396914" cy="1269893"/>
          </a:xfrm>
          <a:prstGeom prst="downArrow">
            <a:avLst>
              <a:gd name="adj1" fmla="val 44381"/>
              <a:gd name="adj2" fmla="val 50000"/>
            </a:avLst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85167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441325" y="1017087"/>
            <a:ext cx="2062163" cy="546100"/>
          </a:xfrm>
          <a:prstGeom prst="rect">
            <a:avLst/>
          </a:prstGeom>
          <a:solidFill>
            <a:srgbClr val="D54A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 smtClean="0">
                <a:latin typeface="+mn-ea"/>
              </a:rPr>
              <a:t>（六）</a:t>
            </a:r>
            <a:r>
              <a:rPr lang="zh-CN" altLang="en-US" sz="2000" dirty="0">
                <a:latin typeface="+mn-ea"/>
              </a:rPr>
              <a:t>简要提示</a:t>
            </a:r>
          </a:p>
        </p:txBody>
      </p:sp>
      <p:sp>
        <p:nvSpPr>
          <p:cNvPr id="39" name="标题 1"/>
          <p:cNvSpPr txBox="1">
            <a:spLocks/>
          </p:cNvSpPr>
          <p:nvPr/>
        </p:nvSpPr>
        <p:spPr>
          <a:xfrm>
            <a:off x="2286000" y="196850"/>
            <a:ext cx="4670425" cy="493713"/>
          </a:xfrm>
          <a:prstGeom prst="rect">
            <a:avLst/>
          </a:prstGeom>
          <a:solidFill>
            <a:srgbClr val="5482A3"/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zh-CN" altLang="en-US" sz="3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实验一：数学表达式求值</a:t>
            </a:r>
            <a:endParaRPr lang="zh-CN" altLang="en-US" sz="3200" dirty="0">
              <a:solidFill>
                <a:schemeClr val="bg1"/>
              </a:solidFill>
              <a:latin typeface="+mn-ea"/>
              <a:ea typeface="+mn-ea"/>
              <a:cs typeface="+mn-cs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500"/>
            <a:ext cx="2286000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6956425" y="444500"/>
            <a:ext cx="2187575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71" name="矩形 11"/>
          <p:cNvSpPr>
            <a:spLocks noChangeArrowheads="1"/>
          </p:cNvSpPr>
          <p:nvPr/>
        </p:nvSpPr>
        <p:spPr bwMode="auto">
          <a:xfrm>
            <a:off x="2900363" y="1056775"/>
            <a:ext cx="3051175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3200"/>
              </a:lnSpc>
            </a:pPr>
            <a:r>
              <a:rPr lang="en-US" altLang="zh-CN" sz="2400" dirty="0" smtClean="0">
                <a:latin typeface="+mn-ea"/>
                <a:ea typeface="+mn-ea"/>
              </a:rPr>
              <a:t>(2+3</a:t>
            </a:r>
            <a:r>
              <a:rPr lang="en-US" altLang="zh-CN" sz="2400" dirty="0" smtClean="0">
                <a:solidFill>
                  <a:srgbClr val="FF0000"/>
                </a:solidFill>
                <a:latin typeface="+mn-ea"/>
                <a:ea typeface="+mn-ea"/>
              </a:rPr>
              <a:t>)</a:t>
            </a:r>
            <a:r>
              <a:rPr lang="zh-CN" altLang="en-US" sz="2400" dirty="0" smtClean="0">
                <a:latin typeface="+mn-ea"/>
                <a:ea typeface="+mn-ea"/>
              </a:rPr>
              <a:t>*</a:t>
            </a:r>
            <a:r>
              <a:rPr lang="en-US" altLang="zh-CN" sz="2400" dirty="0" smtClean="0">
                <a:latin typeface="+mn-ea"/>
                <a:ea typeface="+mn-ea"/>
              </a:rPr>
              <a:t>3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068591" y="4661208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</a:rPr>
              <a:t>5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68591" y="412967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068591" y="359814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3" name="矩形 12"/>
          <p:cNvSpPr/>
          <p:nvPr/>
        </p:nvSpPr>
        <p:spPr>
          <a:xfrm>
            <a:off x="2068591" y="307405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矩形 15"/>
          <p:cNvSpPr/>
          <p:nvPr/>
        </p:nvSpPr>
        <p:spPr>
          <a:xfrm>
            <a:off x="5568137" y="412967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568137" y="359814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" name="矩形 17"/>
          <p:cNvSpPr/>
          <p:nvPr/>
        </p:nvSpPr>
        <p:spPr>
          <a:xfrm>
            <a:off x="5568137" y="307405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0" name="矩形 19"/>
          <p:cNvSpPr/>
          <p:nvPr/>
        </p:nvSpPr>
        <p:spPr>
          <a:xfrm>
            <a:off x="5568137" y="4661208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22" name="矩形 11"/>
          <p:cNvSpPr>
            <a:spLocks noChangeArrowheads="1"/>
          </p:cNvSpPr>
          <p:nvPr/>
        </p:nvSpPr>
        <p:spPr bwMode="auto">
          <a:xfrm>
            <a:off x="2068591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操作数栈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3" name="矩形 11"/>
          <p:cNvSpPr>
            <a:spLocks noChangeArrowheads="1"/>
          </p:cNvSpPr>
          <p:nvPr/>
        </p:nvSpPr>
        <p:spPr bwMode="auto">
          <a:xfrm>
            <a:off x="5568137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操作符栈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3" name="十角星 2"/>
          <p:cNvSpPr/>
          <p:nvPr/>
        </p:nvSpPr>
        <p:spPr>
          <a:xfrm>
            <a:off x="5933755" y="4690960"/>
            <a:ext cx="657051" cy="479484"/>
          </a:xfrm>
          <a:prstGeom prst="star10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ysClr val="windowText" lastClr="000000"/>
                </a:solidFill>
              </a:rPr>
              <a:t>(</a:t>
            </a:r>
            <a:endParaRPr lang="zh-CN" alt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9" name="下箭头 18"/>
          <p:cNvSpPr/>
          <p:nvPr/>
        </p:nvSpPr>
        <p:spPr>
          <a:xfrm rot="18317860">
            <a:off x="4149433" y="1606481"/>
            <a:ext cx="396914" cy="1269893"/>
          </a:xfrm>
          <a:prstGeom prst="downArrow">
            <a:avLst>
              <a:gd name="adj1" fmla="val 44381"/>
              <a:gd name="adj2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0130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441325" y="1017087"/>
            <a:ext cx="2062163" cy="546100"/>
          </a:xfrm>
          <a:prstGeom prst="rect">
            <a:avLst/>
          </a:prstGeom>
          <a:solidFill>
            <a:srgbClr val="D54A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 smtClean="0">
                <a:latin typeface="+mn-ea"/>
              </a:rPr>
              <a:t>（六）</a:t>
            </a:r>
            <a:r>
              <a:rPr lang="zh-CN" altLang="en-US" sz="2000" dirty="0">
                <a:latin typeface="+mn-ea"/>
              </a:rPr>
              <a:t>简要提示</a:t>
            </a:r>
          </a:p>
        </p:txBody>
      </p:sp>
      <p:sp>
        <p:nvSpPr>
          <p:cNvPr id="39" name="标题 1"/>
          <p:cNvSpPr txBox="1">
            <a:spLocks/>
          </p:cNvSpPr>
          <p:nvPr/>
        </p:nvSpPr>
        <p:spPr>
          <a:xfrm>
            <a:off x="2286000" y="196850"/>
            <a:ext cx="4670425" cy="493713"/>
          </a:xfrm>
          <a:prstGeom prst="rect">
            <a:avLst/>
          </a:prstGeom>
          <a:solidFill>
            <a:srgbClr val="5482A3"/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zh-CN" altLang="en-US" sz="3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实验一：数学表达式求值</a:t>
            </a:r>
            <a:endParaRPr lang="zh-CN" altLang="en-US" sz="3200" dirty="0">
              <a:solidFill>
                <a:schemeClr val="bg1"/>
              </a:solidFill>
              <a:latin typeface="+mn-ea"/>
              <a:ea typeface="+mn-ea"/>
              <a:cs typeface="+mn-cs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500"/>
            <a:ext cx="2286000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6956425" y="444500"/>
            <a:ext cx="2187575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71" name="矩形 11"/>
          <p:cNvSpPr>
            <a:spLocks noChangeArrowheads="1"/>
          </p:cNvSpPr>
          <p:nvPr/>
        </p:nvSpPr>
        <p:spPr bwMode="auto">
          <a:xfrm>
            <a:off x="2900363" y="1056775"/>
            <a:ext cx="3051175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3200"/>
              </a:lnSpc>
            </a:pPr>
            <a:r>
              <a:rPr lang="en-US" altLang="zh-CN" sz="2400" dirty="0" smtClean="0">
                <a:latin typeface="+mn-ea"/>
                <a:ea typeface="+mn-ea"/>
              </a:rPr>
              <a:t>(2+3)</a:t>
            </a:r>
            <a:r>
              <a:rPr lang="zh-CN" altLang="en-US" sz="2400" dirty="0" smtClean="0">
                <a:solidFill>
                  <a:srgbClr val="FF0000"/>
                </a:solidFill>
                <a:latin typeface="+mn-ea"/>
                <a:ea typeface="+mn-ea"/>
              </a:rPr>
              <a:t>*</a:t>
            </a:r>
            <a:r>
              <a:rPr lang="en-US" altLang="zh-CN" sz="2400" dirty="0" smtClean="0">
                <a:latin typeface="+mn-ea"/>
                <a:ea typeface="+mn-ea"/>
              </a:rPr>
              <a:t>3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068591" y="4661208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</a:rPr>
              <a:t>5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68591" y="412967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068591" y="359814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3" name="矩形 12"/>
          <p:cNvSpPr/>
          <p:nvPr/>
        </p:nvSpPr>
        <p:spPr>
          <a:xfrm>
            <a:off x="2068591" y="307405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矩形 15"/>
          <p:cNvSpPr/>
          <p:nvPr/>
        </p:nvSpPr>
        <p:spPr>
          <a:xfrm>
            <a:off x="5568137" y="412967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568137" y="359814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" name="矩形 17"/>
          <p:cNvSpPr/>
          <p:nvPr/>
        </p:nvSpPr>
        <p:spPr>
          <a:xfrm>
            <a:off x="5568137" y="307405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0" name="矩形 19"/>
          <p:cNvSpPr/>
          <p:nvPr/>
        </p:nvSpPr>
        <p:spPr>
          <a:xfrm>
            <a:off x="5568137" y="4661208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</a:rPr>
              <a:t>*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21" name="矩形 11"/>
          <p:cNvSpPr>
            <a:spLocks noChangeArrowheads="1"/>
          </p:cNvSpPr>
          <p:nvPr/>
        </p:nvSpPr>
        <p:spPr bwMode="auto">
          <a:xfrm>
            <a:off x="2068591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操作数栈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2" name="矩形 11"/>
          <p:cNvSpPr>
            <a:spLocks noChangeArrowheads="1"/>
          </p:cNvSpPr>
          <p:nvPr/>
        </p:nvSpPr>
        <p:spPr bwMode="auto">
          <a:xfrm>
            <a:off x="5568137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操作符栈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19" name="下箭头 18"/>
          <p:cNvSpPr/>
          <p:nvPr/>
        </p:nvSpPr>
        <p:spPr>
          <a:xfrm rot="18317860">
            <a:off x="4149433" y="1606481"/>
            <a:ext cx="396914" cy="1269893"/>
          </a:xfrm>
          <a:prstGeom prst="downArrow">
            <a:avLst>
              <a:gd name="adj1" fmla="val 44381"/>
              <a:gd name="adj2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4587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441325" y="1017087"/>
            <a:ext cx="2062163" cy="546100"/>
          </a:xfrm>
          <a:prstGeom prst="rect">
            <a:avLst/>
          </a:prstGeom>
          <a:solidFill>
            <a:srgbClr val="D54A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 smtClean="0">
                <a:latin typeface="+mn-ea"/>
              </a:rPr>
              <a:t>（六）</a:t>
            </a:r>
            <a:r>
              <a:rPr lang="zh-CN" altLang="en-US" sz="2000" dirty="0">
                <a:latin typeface="+mn-ea"/>
              </a:rPr>
              <a:t>简要提示</a:t>
            </a:r>
          </a:p>
        </p:txBody>
      </p:sp>
      <p:sp>
        <p:nvSpPr>
          <p:cNvPr id="39" name="标题 1"/>
          <p:cNvSpPr txBox="1">
            <a:spLocks/>
          </p:cNvSpPr>
          <p:nvPr/>
        </p:nvSpPr>
        <p:spPr>
          <a:xfrm>
            <a:off x="2286000" y="196850"/>
            <a:ext cx="4670425" cy="493713"/>
          </a:xfrm>
          <a:prstGeom prst="rect">
            <a:avLst/>
          </a:prstGeom>
          <a:solidFill>
            <a:srgbClr val="5482A3"/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zh-CN" altLang="en-US" sz="3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实验一：数学表达式求值</a:t>
            </a:r>
            <a:endParaRPr lang="zh-CN" altLang="en-US" sz="3200" dirty="0">
              <a:solidFill>
                <a:schemeClr val="bg1"/>
              </a:solidFill>
              <a:latin typeface="+mn-ea"/>
              <a:ea typeface="+mn-ea"/>
              <a:cs typeface="+mn-cs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500"/>
            <a:ext cx="2286000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6956425" y="444500"/>
            <a:ext cx="2187575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71" name="矩形 11"/>
          <p:cNvSpPr>
            <a:spLocks noChangeArrowheads="1"/>
          </p:cNvSpPr>
          <p:nvPr/>
        </p:nvSpPr>
        <p:spPr bwMode="auto">
          <a:xfrm>
            <a:off x="2900363" y="1056775"/>
            <a:ext cx="3051175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3200"/>
              </a:lnSpc>
            </a:pPr>
            <a:r>
              <a:rPr lang="en-US" altLang="zh-CN" sz="2400" dirty="0" smtClean="0">
                <a:latin typeface="+mn-ea"/>
                <a:ea typeface="+mn-ea"/>
              </a:rPr>
              <a:t>(2+3)</a:t>
            </a:r>
            <a:r>
              <a:rPr lang="zh-CN" altLang="en-US" sz="2400" dirty="0" smtClean="0">
                <a:latin typeface="+mn-ea"/>
                <a:ea typeface="+mn-ea"/>
              </a:rPr>
              <a:t>*</a:t>
            </a:r>
            <a:r>
              <a:rPr lang="en-US" altLang="zh-CN" sz="2400" dirty="0" smtClean="0">
                <a:solidFill>
                  <a:srgbClr val="FF0000"/>
                </a:solidFill>
                <a:latin typeface="+mn-ea"/>
                <a:ea typeface="+mn-ea"/>
              </a:rPr>
              <a:t>3</a:t>
            </a:r>
            <a:endParaRPr lang="en-US" altLang="zh-CN" sz="24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068591" y="4661208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</a:rPr>
              <a:t>5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68591" y="412967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</a:rPr>
              <a:t>3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068591" y="359814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3" name="矩形 12"/>
          <p:cNvSpPr/>
          <p:nvPr/>
        </p:nvSpPr>
        <p:spPr>
          <a:xfrm>
            <a:off x="2068591" y="307405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矩形 15"/>
          <p:cNvSpPr/>
          <p:nvPr/>
        </p:nvSpPr>
        <p:spPr>
          <a:xfrm>
            <a:off x="5568137" y="412967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568137" y="359814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" name="矩形 17"/>
          <p:cNvSpPr/>
          <p:nvPr/>
        </p:nvSpPr>
        <p:spPr>
          <a:xfrm>
            <a:off x="5568137" y="307405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0" name="矩形 19"/>
          <p:cNvSpPr/>
          <p:nvPr/>
        </p:nvSpPr>
        <p:spPr>
          <a:xfrm>
            <a:off x="5568137" y="4661208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</a:rPr>
              <a:t>*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21" name="矩形 11"/>
          <p:cNvSpPr>
            <a:spLocks noChangeArrowheads="1"/>
          </p:cNvSpPr>
          <p:nvPr/>
        </p:nvSpPr>
        <p:spPr bwMode="auto">
          <a:xfrm>
            <a:off x="2068591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操作数栈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2" name="矩形 11"/>
          <p:cNvSpPr>
            <a:spLocks noChangeArrowheads="1"/>
          </p:cNvSpPr>
          <p:nvPr/>
        </p:nvSpPr>
        <p:spPr bwMode="auto">
          <a:xfrm>
            <a:off x="5568137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操作符栈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19" name="下箭头 18"/>
          <p:cNvSpPr/>
          <p:nvPr/>
        </p:nvSpPr>
        <p:spPr>
          <a:xfrm rot="905651">
            <a:off x="2991449" y="1609846"/>
            <a:ext cx="396914" cy="1269893"/>
          </a:xfrm>
          <a:prstGeom prst="downArrow">
            <a:avLst>
              <a:gd name="adj1" fmla="val 44381"/>
              <a:gd name="adj2" fmla="val 50000"/>
            </a:avLst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353179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441325" y="1017087"/>
            <a:ext cx="2062163" cy="546100"/>
          </a:xfrm>
          <a:prstGeom prst="rect">
            <a:avLst/>
          </a:prstGeom>
          <a:solidFill>
            <a:srgbClr val="D54A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 smtClean="0">
                <a:latin typeface="+mn-ea"/>
              </a:rPr>
              <a:t>（六）</a:t>
            </a:r>
            <a:r>
              <a:rPr lang="zh-CN" altLang="en-US" sz="2000" dirty="0">
                <a:latin typeface="+mn-ea"/>
              </a:rPr>
              <a:t>简要提示</a:t>
            </a:r>
          </a:p>
        </p:txBody>
      </p:sp>
      <p:sp>
        <p:nvSpPr>
          <p:cNvPr id="39" name="标题 1"/>
          <p:cNvSpPr txBox="1">
            <a:spLocks/>
          </p:cNvSpPr>
          <p:nvPr/>
        </p:nvSpPr>
        <p:spPr>
          <a:xfrm>
            <a:off x="2286000" y="196850"/>
            <a:ext cx="4670425" cy="493713"/>
          </a:xfrm>
          <a:prstGeom prst="rect">
            <a:avLst/>
          </a:prstGeom>
          <a:solidFill>
            <a:srgbClr val="5482A3"/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zh-CN" altLang="en-US" sz="3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实验一：数学表达式求值</a:t>
            </a:r>
            <a:endParaRPr lang="zh-CN" altLang="en-US" sz="3200" dirty="0">
              <a:solidFill>
                <a:schemeClr val="bg1"/>
              </a:solidFill>
              <a:latin typeface="+mn-ea"/>
              <a:ea typeface="+mn-ea"/>
              <a:cs typeface="+mn-cs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500"/>
            <a:ext cx="2286000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6956425" y="444500"/>
            <a:ext cx="2187575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71" name="矩形 11"/>
          <p:cNvSpPr>
            <a:spLocks noChangeArrowheads="1"/>
          </p:cNvSpPr>
          <p:nvPr/>
        </p:nvSpPr>
        <p:spPr bwMode="auto">
          <a:xfrm>
            <a:off x="2900363" y="1056775"/>
            <a:ext cx="3051175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3200"/>
              </a:lnSpc>
            </a:pPr>
            <a:r>
              <a:rPr lang="en-US" altLang="zh-CN" sz="2400" dirty="0" smtClean="0">
                <a:latin typeface="+mn-ea"/>
                <a:ea typeface="+mn-ea"/>
              </a:rPr>
              <a:t>(2+3)</a:t>
            </a:r>
            <a:r>
              <a:rPr lang="zh-CN" altLang="en-US" sz="2400" dirty="0" smtClean="0">
                <a:latin typeface="+mn-ea"/>
                <a:ea typeface="+mn-ea"/>
              </a:rPr>
              <a:t>*</a:t>
            </a:r>
            <a:r>
              <a:rPr lang="en-US" altLang="zh-CN" sz="2400" dirty="0" smtClean="0">
                <a:latin typeface="+mn-ea"/>
                <a:ea typeface="+mn-ea"/>
              </a:rPr>
              <a:t>3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068591" y="4661208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</a:rPr>
              <a:t>5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68591" y="412967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</a:rPr>
              <a:t>3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068591" y="359814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3" name="矩形 12"/>
          <p:cNvSpPr/>
          <p:nvPr/>
        </p:nvSpPr>
        <p:spPr>
          <a:xfrm>
            <a:off x="2068591" y="307405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矩形 15"/>
          <p:cNvSpPr/>
          <p:nvPr/>
        </p:nvSpPr>
        <p:spPr>
          <a:xfrm>
            <a:off x="5568137" y="412967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568137" y="359814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" name="矩形 17"/>
          <p:cNvSpPr/>
          <p:nvPr/>
        </p:nvSpPr>
        <p:spPr>
          <a:xfrm>
            <a:off x="5568137" y="307405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0" name="矩形 19"/>
          <p:cNvSpPr/>
          <p:nvPr/>
        </p:nvSpPr>
        <p:spPr>
          <a:xfrm>
            <a:off x="5568137" y="4661208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solidFill>
                  <a:schemeClr val="tx1"/>
                </a:solidFill>
              </a:rPr>
              <a:t>*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21" name="矩形 11"/>
          <p:cNvSpPr>
            <a:spLocks noChangeArrowheads="1"/>
          </p:cNvSpPr>
          <p:nvPr/>
        </p:nvSpPr>
        <p:spPr bwMode="auto">
          <a:xfrm>
            <a:off x="3502530" y="2068480"/>
            <a:ext cx="3051175" cy="4733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3200"/>
              </a:lnSpc>
            </a:pPr>
            <a:r>
              <a:rPr lang="en-US" altLang="zh-CN" sz="2400" dirty="0" smtClean="0">
                <a:latin typeface="+mn-ea"/>
                <a:ea typeface="+mn-ea"/>
              </a:rPr>
              <a:t>5*3=</a:t>
            </a:r>
            <a:r>
              <a:rPr lang="en-US" altLang="zh-CN" sz="2400" dirty="0" smtClean="0">
                <a:solidFill>
                  <a:srgbClr val="FF0000"/>
                </a:solidFill>
                <a:latin typeface="+mn-ea"/>
                <a:ea typeface="+mn-ea"/>
              </a:rPr>
              <a:t>15</a:t>
            </a:r>
            <a:endParaRPr lang="en-US" altLang="zh-CN" sz="24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sp>
        <p:nvSpPr>
          <p:cNvPr id="22" name="矩形 11"/>
          <p:cNvSpPr>
            <a:spLocks noChangeArrowheads="1"/>
          </p:cNvSpPr>
          <p:nvPr/>
        </p:nvSpPr>
        <p:spPr bwMode="auto">
          <a:xfrm>
            <a:off x="2068591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操作数栈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3" name="矩形 11"/>
          <p:cNvSpPr>
            <a:spLocks noChangeArrowheads="1"/>
          </p:cNvSpPr>
          <p:nvPr/>
        </p:nvSpPr>
        <p:spPr bwMode="auto">
          <a:xfrm>
            <a:off x="5568137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操作符栈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19" name="上弧形箭头 18"/>
          <p:cNvSpPr/>
          <p:nvPr/>
        </p:nvSpPr>
        <p:spPr>
          <a:xfrm rot="16200000">
            <a:off x="392871" y="3055277"/>
            <a:ext cx="2303143" cy="802885"/>
          </a:xfrm>
          <a:prstGeom prst="curvedDown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" name="左弧形箭头 23"/>
          <p:cNvSpPr/>
          <p:nvPr/>
        </p:nvSpPr>
        <p:spPr>
          <a:xfrm rot="9011128">
            <a:off x="6566131" y="2031482"/>
            <a:ext cx="780586" cy="2325692"/>
          </a:xfrm>
          <a:prstGeom prst="curvedRightArrow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07559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441325" y="1017087"/>
            <a:ext cx="2062163" cy="546100"/>
          </a:xfrm>
          <a:prstGeom prst="rect">
            <a:avLst/>
          </a:prstGeom>
          <a:solidFill>
            <a:srgbClr val="D54A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 smtClean="0">
                <a:latin typeface="+mn-ea"/>
              </a:rPr>
              <a:t>（六）</a:t>
            </a:r>
            <a:r>
              <a:rPr lang="zh-CN" altLang="en-US" sz="2000" dirty="0">
                <a:latin typeface="+mn-ea"/>
              </a:rPr>
              <a:t>简要提示</a:t>
            </a:r>
          </a:p>
        </p:txBody>
      </p:sp>
      <p:sp>
        <p:nvSpPr>
          <p:cNvPr id="39" name="标题 1"/>
          <p:cNvSpPr txBox="1">
            <a:spLocks/>
          </p:cNvSpPr>
          <p:nvPr/>
        </p:nvSpPr>
        <p:spPr>
          <a:xfrm>
            <a:off x="2286000" y="196850"/>
            <a:ext cx="4670425" cy="493713"/>
          </a:xfrm>
          <a:prstGeom prst="rect">
            <a:avLst/>
          </a:prstGeom>
          <a:solidFill>
            <a:srgbClr val="5482A3"/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zh-CN" altLang="en-US" sz="3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实验一：数学表达式求值</a:t>
            </a:r>
            <a:endParaRPr lang="zh-CN" altLang="en-US" sz="3200" dirty="0">
              <a:solidFill>
                <a:schemeClr val="bg1"/>
              </a:solidFill>
              <a:latin typeface="+mn-ea"/>
              <a:ea typeface="+mn-ea"/>
              <a:cs typeface="+mn-cs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500"/>
            <a:ext cx="2286000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6956425" y="444500"/>
            <a:ext cx="2187575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71" name="矩形 11"/>
          <p:cNvSpPr>
            <a:spLocks noChangeArrowheads="1"/>
          </p:cNvSpPr>
          <p:nvPr/>
        </p:nvSpPr>
        <p:spPr bwMode="auto">
          <a:xfrm>
            <a:off x="2900363" y="1056775"/>
            <a:ext cx="3051175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3200"/>
              </a:lnSpc>
            </a:pPr>
            <a:r>
              <a:rPr lang="en-US" altLang="zh-CN" sz="2400" dirty="0" smtClean="0">
                <a:latin typeface="+mn-ea"/>
                <a:ea typeface="+mn-ea"/>
              </a:rPr>
              <a:t>(2+3)</a:t>
            </a:r>
            <a:r>
              <a:rPr lang="zh-CN" altLang="en-US" sz="2400" dirty="0" smtClean="0">
                <a:latin typeface="+mn-ea"/>
                <a:ea typeface="+mn-ea"/>
              </a:rPr>
              <a:t>*</a:t>
            </a:r>
            <a:r>
              <a:rPr lang="en-US" altLang="zh-CN" sz="2400" dirty="0" smtClean="0">
                <a:latin typeface="+mn-ea"/>
                <a:ea typeface="+mn-ea"/>
              </a:rPr>
              <a:t>3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068591" y="4661208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68591" y="412967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068591" y="359814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3" name="矩形 12"/>
          <p:cNvSpPr/>
          <p:nvPr/>
        </p:nvSpPr>
        <p:spPr>
          <a:xfrm>
            <a:off x="2068591" y="307405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矩形 15"/>
          <p:cNvSpPr/>
          <p:nvPr/>
        </p:nvSpPr>
        <p:spPr>
          <a:xfrm>
            <a:off x="5568137" y="412967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568137" y="359814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" name="矩形 17"/>
          <p:cNvSpPr/>
          <p:nvPr/>
        </p:nvSpPr>
        <p:spPr>
          <a:xfrm>
            <a:off x="5568137" y="307405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0" name="矩形 19"/>
          <p:cNvSpPr/>
          <p:nvPr/>
        </p:nvSpPr>
        <p:spPr>
          <a:xfrm>
            <a:off x="5568137" y="4661208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21" name="矩形 11"/>
          <p:cNvSpPr>
            <a:spLocks noChangeArrowheads="1"/>
          </p:cNvSpPr>
          <p:nvPr/>
        </p:nvSpPr>
        <p:spPr bwMode="auto">
          <a:xfrm>
            <a:off x="3597314" y="2109906"/>
            <a:ext cx="3051175" cy="4733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solidFill>
                  <a:srgbClr val="FF0000"/>
                </a:solidFill>
                <a:latin typeface="+mn-ea"/>
                <a:ea typeface="+mn-ea"/>
              </a:rPr>
              <a:t>输出：</a:t>
            </a:r>
            <a:r>
              <a:rPr lang="en-US" altLang="zh-CN" sz="2400" dirty="0" smtClean="0">
                <a:solidFill>
                  <a:srgbClr val="FF0000"/>
                </a:solidFill>
                <a:latin typeface="+mn-ea"/>
                <a:ea typeface="+mn-ea"/>
              </a:rPr>
              <a:t>15</a:t>
            </a:r>
            <a:endParaRPr lang="en-US" altLang="zh-CN" sz="24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sp>
        <p:nvSpPr>
          <p:cNvPr id="22" name="矩形 11"/>
          <p:cNvSpPr>
            <a:spLocks noChangeArrowheads="1"/>
          </p:cNvSpPr>
          <p:nvPr/>
        </p:nvSpPr>
        <p:spPr bwMode="auto">
          <a:xfrm>
            <a:off x="2068591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操作数栈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3" name="矩形 11"/>
          <p:cNvSpPr>
            <a:spLocks noChangeArrowheads="1"/>
          </p:cNvSpPr>
          <p:nvPr/>
        </p:nvSpPr>
        <p:spPr bwMode="auto">
          <a:xfrm>
            <a:off x="5568137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操作符栈</a:t>
            </a:r>
            <a:endParaRPr lang="en-US" altLang="zh-CN" sz="24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5128072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998034" y="1383502"/>
            <a:ext cx="4387153" cy="21441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2400" dirty="0" smtClean="0">
                <a:latin typeface="+mn-ea"/>
                <a:ea typeface="+mn-ea"/>
              </a:rPr>
              <a:t>实验</a:t>
            </a:r>
            <a:r>
              <a:rPr lang="zh-CN" altLang="en-US" sz="2400" dirty="0">
                <a:latin typeface="+mn-ea"/>
                <a:ea typeface="+mn-ea"/>
              </a:rPr>
              <a:t>要求</a:t>
            </a:r>
            <a:endParaRPr lang="en-US" altLang="zh-CN" sz="2400" dirty="0">
              <a:latin typeface="+mn-ea"/>
              <a:ea typeface="+mn-ea"/>
            </a:endParaRPr>
          </a:p>
          <a:p>
            <a:pPr marL="342900" indent="-342900" fontAlgn="auto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endParaRPr lang="en-US" altLang="zh-CN" sz="2400" dirty="0" smtClean="0">
              <a:latin typeface="+mn-ea"/>
              <a:ea typeface="+mn-ea"/>
            </a:endParaRPr>
          </a:p>
          <a:p>
            <a:pPr marL="342900" indent="-342900" fontAlgn="auto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2400" dirty="0" smtClean="0">
                <a:solidFill>
                  <a:srgbClr val="C00000"/>
                </a:solidFill>
                <a:latin typeface="+mn-ea"/>
                <a:ea typeface="+mn-ea"/>
              </a:rPr>
              <a:t>验收规则</a:t>
            </a:r>
            <a:endParaRPr lang="en-US" altLang="zh-CN" sz="2400" dirty="0">
              <a:solidFill>
                <a:srgbClr val="C00000"/>
              </a:solidFill>
              <a:latin typeface="+mn-ea"/>
              <a:ea typeface="+mn-ea"/>
            </a:endParaRPr>
          </a:p>
          <a:p>
            <a:pPr marL="342900" indent="-342900" fontAlgn="auto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endParaRPr lang="en-US" altLang="zh-CN" sz="2400" dirty="0">
              <a:latin typeface="+mn-ea"/>
              <a:ea typeface="+mn-ea"/>
            </a:endParaRPr>
          </a:p>
          <a:p>
            <a:pPr marL="342900" indent="-342900" fontAlgn="auto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2400" dirty="0" smtClean="0">
                <a:latin typeface="+mn-ea"/>
                <a:ea typeface="+mn-ea"/>
              </a:rPr>
              <a:t>编码规范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39" name="标题 1"/>
          <p:cNvSpPr txBox="1">
            <a:spLocks/>
          </p:cNvSpPr>
          <p:nvPr/>
        </p:nvSpPr>
        <p:spPr>
          <a:xfrm>
            <a:off x="2286000" y="196850"/>
            <a:ext cx="4670425" cy="493713"/>
          </a:xfrm>
          <a:prstGeom prst="rect">
            <a:avLst/>
          </a:prstGeom>
          <a:solidFill>
            <a:srgbClr val="5482A3"/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zh-CN" altLang="en-US" sz="3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目 录</a:t>
            </a:r>
            <a:endParaRPr lang="zh-CN" altLang="en-US" sz="3200" dirty="0">
              <a:solidFill>
                <a:schemeClr val="bg1"/>
              </a:solidFill>
              <a:latin typeface="+mn-ea"/>
              <a:ea typeface="+mn-ea"/>
              <a:cs typeface="+mn-cs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500"/>
            <a:ext cx="2286000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6956425" y="444500"/>
            <a:ext cx="2187575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9709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标题 1"/>
          <p:cNvSpPr txBox="1">
            <a:spLocks/>
          </p:cNvSpPr>
          <p:nvPr/>
        </p:nvSpPr>
        <p:spPr>
          <a:xfrm>
            <a:off x="2286000" y="196850"/>
            <a:ext cx="4670425" cy="493713"/>
          </a:xfrm>
          <a:prstGeom prst="rect">
            <a:avLst/>
          </a:prstGeom>
          <a:solidFill>
            <a:srgbClr val="5482A3"/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zh-CN" altLang="en-US" sz="3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实验一：数学表达式求值</a:t>
            </a:r>
            <a:endParaRPr lang="zh-CN" altLang="en-US" sz="3200" dirty="0">
              <a:solidFill>
                <a:schemeClr val="bg1"/>
              </a:solidFill>
              <a:latin typeface="+mn-ea"/>
              <a:ea typeface="+mn-ea"/>
              <a:cs typeface="+mn-cs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500"/>
            <a:ext cx="2286000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6956425" y="444500"/>
            <a:ext cx="2187575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/>
          <p:cNvSpPr/>
          <p:nvPr/>
        </p:nvSpPr>
        <p:spPr>
          <a:xfrm>
            <a:off x="442875" y="743918"/>
            <a:ext cx="2010394" cy="546100"/>
          </a:xfrm>
          <a:prstGeom prst="rect">
            <a:avLst/>
          </a:prstGeom>
          <a:solidFill>
            <a:srgbClr val="D54A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 smtClean="0">
                <a:latin typeface="+mn-ea"/>
              </a:rPr>
              <a:t>（七）</a:t>
            </a:r>
            <a:r>
              <a:rPr lang="zh-CN" altLang="en-US" sz="2000" dirty="0">
                <a:latin typeface="+mn-ea"/>
              </a:rPr>
              <a:t>自测</a:t>
            </a:r>
            <a:r>
              <a:rPr lang="zh-CN" altLang="en-US" sz="2000" dirty="0" smtClean="0">
                <a:latin typeface="+mn-ea"/>
              </a:rPr>
              <a:t>用例</a:t>
            </a:r>
            <a:endParaRPr lang="zh-CN" altLang="en-US" sz="2000" dirty="0">
              <a:latin typeface="+mn-ea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0260545"/>
              </p:ext>
            </p:extLst>
          </p:nvPr>
        </p:nvGraphicFramePr>
        <p:xfrm>
          <a:off x="937592" y="1454883"/>
          <a:ext cx="7358916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9735">
                  <a:extLst>
                    <a:ext uri="{9D8B030D-6E8A-4147-A177-3AD203B41FA5}">
                      <a16:colId xmlns:a16="http://schemas.microsoft.com/office/drawing/2014/main" val="2249626246"/>
                    </a:ext>
                  </a:extLst>
                </a:gridCol>
                <a:gridCol w="2170206">
                  <a:extLst>
                    <a:ext uri="{9D8B030D-6E8A-4147-A177-3AD203B41FA5}">
                      <a16:colId xmlns:a16="http://schemas.microsoft.com/office/drawing/2014/main" val="4290031022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6677425"/>
                    </a:ext>
                  </a:extLst>
                </a:gridCol>
                <a:gridCol w="2520175">
                  <a:extLst>
                    <a:ext uri="{9D8B030D-6E8A-4147-A177-3AD203B41FA5}">
                      <a16:colId xmlns:a16="http://schemas.microsoft.com/office/drawing/2014/main" val="1380614951"/>
                    </a:ext>
                  </a:extLst>
                </a:gridCol>
              </a:tblGrid>
              <a:tr h="362601">
                <a:tc>
                  <a:txBody>
                    <a:bodyPr/>
                    <a:lstStyle/>
                    <a:p>
                      <a:r>
                        <a:rPr lang="zh-CN" altLang="en-US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序号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表达式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结果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设计意图</a:t>
                      </a:r>
                      <a:endParaRPr lang="en-US" altLang="zh-CN" sz="1800" b="0" kern="10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630616"/>
                  </a:ext>
                </a:extLst>
              </a:tr>
              <a:tr h="340124"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1+2+3+4	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10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加法测试</a:t>
                      </a:r>
                      <a:endParaRPr lang="en-US" altLang="zh-CN" sz="1800" b="0" kern="10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8715325"/>
                  </a:ext>
                </a:extLst>
              </a:tr>
              <a:tr h="340124"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10-8-7-6	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-13 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减法测试</a:t>
                      </a:r>
                      <a:endParaRPr lang="en-US" altLang="zh-CN" sz="1800" b="0" kern="10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3438"/>
                  </a:ext>
                </a:extLst>
              </a:tr>
              <a:tr h="340124"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1*2*3*4 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24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乘法测试</a:t>
                      </a:r>
                      <a:endParaRPr lang="en-US" altLang="zh-CN" sz="1800" b="0" kern="10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318533"/>
                  </a:ext>
                </a:extLst>
              </a:tr>
              <a:tr h="340124"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8/2/2/2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除法测试</a:t>
                      </a:r>
                      <a:endParaRPr lang="en-US" altLang="zh-CN" sz="1800" b="0" kern="10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6271010"/>
                  </a:ext>
                </a:extLst>
              </a:tr>
              <a:tr h="340124"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3^2+4^2*2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41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幂运算测试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5796010"/>
                  </a:ext>
                </a:extLst>
              </a:tr>
              <a:tr h="340124"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6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(3+2)*2/(4-1+2)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括号及优先级测试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934640"/>
                  </a:ext>
                </a:extLst>
              </a:tr>
              <a:tr h="340124"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7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1+[2-(3*4)] 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-9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括号及优先级测试</a:t>
                      </a:r>
                      <a:endParaRPr lang="en-US" altLang="zh-CN" sz="1800" b="0" kern="10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7864536"/>
                  </a:ext>
                </a:extLst>
              </a:tr>
              <a:tr h="340124"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12345679*9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111111111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kern="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超长数字测试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7751336"/>
                  </a:ext>
                </a:extLst>
              </a:tr>
              <a:tr h="340124"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9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3/5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0.6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结果为小数</a:t>
                      </a:r>
                      <a:endParaRPr lang="zh-CN" altLang="zh-CN" sz="1800" b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0258274"/>
                  </a:ext>
                </a:extLst>
              </a:tr>
              <a:tr h="340124"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10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3/0.6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输入为小数</a:t>
                      </a:r>
                      <a:endParaRPr lang="en-US" altLang="zh-CN" sz="1800" b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6757636"/>
                  </a:ext>
                </a:extLst>
              </a:tr>
              <a:tr h="340124"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11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(3-2)) 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ERROR_02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异常情况</a:t>
                      </a:r>
                      <a:endParaRPr lang="zh-CN" altLang="zh-CN" sz="1800" b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0433318"/>
                  </a:ext>
                </a:extLst>
              </a:tr>
              <a:tr h="340124"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(1++3)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ERROR_02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异常情况</a:t>
                      </a:r>
                      <a:endParaRPr lang="zh-CN" altLang="zh-CN" sz="1800" b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0722165"/>
                  </a:ext>
                </a:extLst>
              </a:tr>
              <a:tr h="340124"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13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2/(5-5)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ERROR_03 </a:t>
                      </a:r>
                      <a:endParaRPr lang="zh-CN" altLang="en-US" sz="1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异常情况</a:t>
                      </a:r>
                      <a:endParaRPr lang="zh-CN" altLang="zh-CN" sz="1800" b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47160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54696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998034" y="1383502"/>
            <a:ext cx="4387153" cy="21441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2400" dirty="0" smtClean="0">
                <a:solidFill>
                  <a:srgbClr val="D54A47"/>
                </a:solidFill>
                <a:latin typeface="+mn-ea"/>
                <a:ea typeface="+mn-ea"/>
              </a:rPr>
              <a:t>实验</a:t>
            </a:r>
            <a:r>
              <a:rPr lang="zh-CN" altLang="en-US" sz="2400" dirty="0">
                <a:solidFill>
                  <a:srgbClr val="D54A47"/>
                </a:solidFill>
                <a:latin typeface="+mn-ea"/>
                <a:ea typeface="+mn-ea"/>
              </a:rPr>
              <a:t>要求</a:t>
            </a:r>
            <a:endParaRPr lang="en-US" altLang="zh-CN" sz="2400" dirty="0">
              <a:solidFill>
                <a:srgbClr val="D54A47"/>
              </a:solidFill>
              <a:latin typeface="+mn-ea"/>
              <a:ea typeface="+mn-ea"/>
            </a:endParaRPr>
          </a:p>
          <a:p>
            <a:pPr marL="342900" indent="-342900" fontAlgn="auto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endParaRPr lang="en-US" altLang="zh-CN" sz="2400" dirty="0" smtClean="0">
              <a:latin typeface="+mn-ea"/>
              <a:ea typeface="+mn-ea"/>
            </a:endParaRPr>
          </a:p>
          <a:p>
            <a:pPr marL="342900" indent="-342900" fontAlgn="auto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2400" dirty="0" smtClean="0">
                <a:latin typeface="+mn-ea"/>
                <a:ea typeface="+mn-ea"/>
              </a:rPr>
              <a:t>验收规则</a:t>
            </a:r>
            <a:endParaRPr lang="en-US" altLang="zh-CN" sz="2400" dirty="0">
              <a:latin typeface="+mn-ea"/>
              <a:ea typeface="+mn-ea"/>
            </a:endParaRPr>
          </a:p>
          <a:p>
            <a:pPr marL="342900" indent="-342900" fontAlgn="auto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endParaRPr lang="en-US" altLang="zh-CN" sz="2400" dirty="0">
              <a:latin typeface="+mn-ea"/>
              <a:ea typeface="+mn-ea"/>
            </a:endParaRPr>
          </a:p>
          <a:p>
            <a:pPr marL="342900" indent="-342900" fontAlgn="auto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2400" dirty="0" smtClean="0">
                <a:latin typeface="+mn-ea"/>
                <a:ea typeface="+mn-ea"/>
              </a:rPr>
              <a:t>编码规范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39" name="标题 1"/>
          <p:cNvSpPr txBox="1">
            <a:spLocks/>
          </p:cNvSpPr>
          <p:nvPr/>
        </p:nvSpPr>
        <p:spPr>
          <a:xfrm>
            <a:off x="2286000" y="196850"/>
            <a:ext cx="4670425" cy="493713"/>
          </a:xfrm>
          <a:prstGeom prst="rect">
            <a:avLst/>
          </a:prstGeom>
          <a:solidFill>
            <a:srgbClr val="5482A3"/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zh-CN" altLang="en-US" sz="3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目 录</a:t>
            </a:r>
            <a:endParaRPr lang="zh-CN" altLang="en-US" sz="3200" dirty="0">
              <a:solidFill>
                <a:schemeClr val="bg1"/>
              </a:solidFill>
              <a:latin typeface="+mn-ea"/>
              <a:ea typeface="+mn-ea"/>
              <a:cs typeface="+mn-cs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500"/>
            <a:ext cx="2286000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6956425" y="444500"/>
            <a:ext cx="2187575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5808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标题 1"/>
          <p:cNvSpPr txBox="1">
            <a:spLocks/>
          </p:cNvSpPr>
          <p:nvPr/>
        </p:nvSpPr>
        <p:spPr>
          <a:xfrm>
            <a:off x="2286000" y="196850"/>
            <a:ext cx="4670425" cy="493713"/>
          </a:xfrm>
          <a:prstGeom prst="rect">
            <a:avLst/>
          </a:prstGeom>
          <a:solidFill>
            <a:srgbClr val="5482A3"/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zh-CN" altLang="en-US" sz="3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实验一：数学表达式求值</a:t>
            </a:r>
            <a:endParaRPr lang="zh-CN" altLang="en-US" sz="3200" dirty="0">
              <a:solidFill>
                <a:schemeClr val="bg1"/>
              </a:solidFill>
              <a:latin typeface="+mn-ea"/>
              <a:ea typeface="+mn-ea"/>
              <a:cs typeface="+mn-cs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500"/>
            <a:ext cx="2286000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6956425" y="444500"/>
            <a:ext cx="2187575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/>
          <p:cNvSpPr/>
          <p:nvPr/>
        </p:nvSpPr>
        <p:spPr>
          <a:xfrm>
            <a:off x="442875" y="743918"/>
            <a:ext cx="2010394" cy="546100"/>
          </a:xfrm>
          <a:prstGeom prst="rect">
            <a:avLst/>
          </a:prstGeom>
          <a:solidFill>
            <a:srgbClr val="D54A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 smtClean="0">
                <a:latin typeface="+mn-ea"/>
              </a:rPr>
              <a:t>（八）</a:t>
            </a:r>
            <a:r>
              <a:rPr lang="zh-CN" altLang="en-US" sz="2000" dirty="0" smtClean="0">
                <a:latin typeface="+mn-ea"/>
              </a:rPr>
              <a:t>辅助工具</a:t>
            </a:r>
            <a:endParaRPr lang="zh-CN" altLang="en-US" sz="2000" dirty="0">
              <a:latin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208" y="1449634"/>
            <a:ext cx="6631100" cy="5258803"/>
          </a:xfrm>
          <a:prstGeom prst="rect">
            <a:avLst/>
          </a:prstGeom>
        </p:spPr>
      </p:pic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352985"/>
              </p:ext>
            </p:extLst>
          </p:nvPr>
        </p:nvGraphicFramePr>
        <p:xfrm>
          <a:off x="7627547" y="5854391"/>
          <a:ext cx="1672803" cy="5576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3" name="包装程序外壳对象" showAsIcon="1" r:id="rId4" imgW="1304280" imgH="434520" progId="Package">
                  <p:embed/>
                </p:oleObj>
              </mc:Choice>
              <mc:Fallback>
                <p:oleObj name="包装程序外壳对象" showAsIcon="1" r:id="rId4" imgW="1304280" imgH="4345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627547" y="5854391"/>
                        <a:ext cx="1672803" cy="5576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131058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998034" y="1383502"/>
            <a:ext cx="4387153" cy="21441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auto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2400" dirty="0" smtClean="0">
                <a:latin typeface="+mn-ea"/>
                <a:ea typeface="+mn-ea"/>
              </a:rPr>
              <a:t>实验</a:t>
            </a:r>
            <a:r>
              <a:rPr lang="zh-CN" altLang="en-US" sz="2400" dirty="0">
                <a:latin typeface="+mn-ea"/>
                <a:ea typeface="+mn-ea"/>
              </a:rPr>
              <a:t>要求</a:t>
            </a:r>
            <a:endParaRPr lang="en-US" altLang="zh-CN" sz="2400" dirty="0">
              <a:latin typeface="+mn-ea"/>
              <a:ea typeface="+mn-ea"/>
            </a:endParaRPr>
          </a:p>
          <a:p>
            <a:pPr marL="342900" indent="-342900" fontAlgn="auto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endParaRPr lang="en-US" altLang="zh-CN" sz="2400" dirty="0" smtClean="0">
              <a:latin typeface="+mn-ea"/>
              <a:ea typeface="+mn-ea"/>
            </a:endParaRPr>
          </a:p>
          <a:p>
            <a:pPr marL="342900" indent="-342900" fontAlgn="auto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2400" dirty="0" smtClean="0">
                <a:latin typeface="+mn-ea"/>
                <a:ea typeface="+mn-ea"/>
              </a:rPr>
              <a:t>验收规则</a:t>
            </a:r>
            <a:endParaRPr lang="en-US" altLang="zh-CN" sz="2400" dirty="0">
              <a:latin typeface="+mn-ea"/>
              <a:ea typeface="+mn-ea"/>
            </a:endParaRPr>
          </a:p>
          <a:p>
            <a:pPr marL="342900" indent="-342900" fontAlgn="auto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endParaRPr lang="en-US" altLang="zh-CN" sz="2400" dirty="0">
              <a:latin typeface="+mn-ea"/>
              <a:ea typeface="+mn-ea"/>
            </a:endParaRPr>
          </a:p>
          <a:p>
            <a:pPr marL="342900" indent="-342900" fontAlgn="auto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2400" dirty="0" smtClean="0">
                <a:solidFill>
                  <a:srgbClr val="C00000"/>
                </a:solidFill>
                <a:latin typeface="+mn-ea"/>
                <a:ea typeface="+mn-ea"/>
              </a:rPr>
              <a:t>编码规范</a:t>
            </a:r>
            <a:endParaRPr lang="en-US" altLang="zh-CN" sz="2400" dirty="0">
              <a:solidFill>
                <a:srgbClr val="C00000"/>
              </a:solidFill>
              <a:latin typeface="+mn-ea"/>
              <a:ea typeface="+mn-ea"/>
            </a:endParaRPr>
          </a:p>
        </p:txBody>
      </p:sp>
      <p:sp>
        <p:nvSpPr>
          <p:cNvPr id="39" name="标题 1"/>
          <p:cNvSpPr txBox="1">
            <a:spLocks/>
          </p:cNvSpPr>
          <p:nvPr/>
        </p:nvSpPr>
        <p:spPr>
          <a:xfrm>
            <a:off x="2286000" y="196850"/>
            <a:ext cx="4670425" cy="493713"/>
          </a:xfrm>
          <a:prstGeom prst="rect">
            <a:avLst/>
          </a:prstGeom>
          <a:solidFill>
            <a:srgbClr val="5482A3"/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zh-CN" altLang="en-US" sz="3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目 录</a:t>
            </a:r>
            <a:endParaRPr lang="zh-CN" altLang="en-US" sz="3200" dirty="0">
              <a:solidFill>
                <a:schemeClr val="bg1"/>
              </a:solidFill>
              <a:latin typeface="+mn-ea"/>
              <a:ea typeface="+mn-ea"/>
              <a:cs typeface="+mn-cs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500"/>
            <a:ext cx="2286000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6956425" y="444500"/>
            <a:ext cx="2187575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390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标题 1"/>
          <p:cNvSpPr txBox="1">
            <a:spLocks/>
          </p:cNvSpPr>
          <p:nvPr/>
        </p:nvSpPr>
        <p:spPr>
          <a:xfrm>
            <a:off x="2286000" y="196850"/>
            <a:ext cx="4670425" cy="493713"/>
          </a:xfrm>
          <a:prstGeom prst="rect">
            <a:avLst/>
          </a:prstGeom>
          <a:solidFill>
            <a:srgbClr val="5482A3"/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zh-CN" altLang="en-US" sz="3200" dirty="0" smtClean="0">
                <a:solidFill>
                  <a:schemeClr val="bg1"/>
                </a:solidFill>
                <a:latin typeface="隶书" pitchFamily="49" charset="-122"/>
                <a:ea typeface="隶书" pitchFamily="49" charset="-122"/>
                <a:cs typeface="+mn-cs"/>
              </a:rPr>
              <a:t>实验一：数学表达式求值</a:t>
            </a:r>
            <a:endParaRPr lang="zh-CN" altLang="en-US" sz="3200" dirty="0">
              <a:solidFill>
                <a:schemeClr val="bg1"/>
              </a:solidFill>
              <a:latin typeface="隶书" pitchFamily="49" charset="-122"/>
              <a:ea typeface="隶书" pitchFamily="49" charset="-122"/>
              <a:cs typeface="+mn-cs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500"/>
            <a:ext cx="2286000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6956425" y="444500"/>
            <a:ext cx="2187575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372255" y="1018981"/>
            <a:ext cx="2092166" cy="546100"/>
          </a:xfrm>
          <a:prstGeom prst="rect">
            <a:avLst/>
          </a:prstGeom>
          <a:solidFill>
            <a:srgbClr val="D54A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 smtClean="0"/>
              <a:t>（九）</a:t>
            </a:r>
            <a:r>
              <a:rPr lang="zh-CN" altLang="en-US" sz="2000" dirty="0"/>
              <a:t>编码</a:t>
            </a:r>
            <a:r>
              <a:rPr lang="zh-CN" altLang="en-US" sz="2000" dirty="0" smtClean="0"/>
              <a:t>要求</a:t>
            </a:r>
            <a:endParaRPr lang="zh-CN" altLang="en-US" sz="2000" dirty="0"/>
          </a:p>
        </p:txBody>
      </p:sp>
      <p:sp>
        <p:nvSpPr>
          <p:cNvPr id="8" name="矩形 7"/>
          <p:cNvSpPr/>
          <p:nvPr/>
        </p:nvSpPr>
        <p:spPr>
          <a:xfrm>
            <a:off x="359553" y="1765106"/>
            <a:ext cx="8342313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kern="100" dirty="0" smtClean="0">
                <a:latin typeface="+mn-ea"/>
                <a:ea typeface="+mn-ea"/>
                <a:cs typeface="MS Mincho"/>
              </a:rPr>
              <a:t>1</a:t>
            </a:r>
            <a:r>
              <a:rPr lang="zh-CN" altLang="zh-CN" sz="2000" kern="100" dirty="0">
                <a:latin typeface="+mn-ea"/>
                <a:ea typeface="+mn-ea"/>
                <a:cs typeface="MS Mincho"/>
              </a:rPr>
              <a:t>、</a:t>
            </a:r>
            <a:r>
              <a:rPr lang="zh-CN" altLang="en-US" sz="2000" kern="100" dirty="0">
                <a:latin typeface="+mn-ea"/>
                <a:ea typeface="+mn-ea"/>
                <a:cs typeface="MS Mincho"/>
              </a:rPr>
              <a:t>优选</a:t>
            </a:r>
            <a:r>
              <a:rPr lang="en-US" altLang="zh-CN" sz="2000" kern="100" dirty="0">
                <a:latin typeface="+mn-ea"/>
                <a:ea typeface="+mn-ea"/>
                <a:cs typeface="MS Mincho"/>
              </a:rPr>
              <a:t>C</a:t>
            </a:r>
            <a:r>
              <a:rPr lang="zh-CN" altLang="en-US" sz="2000" kern="100" dirty="0">
                <a:latin typeface="+mn-ea"/>
                <a:ea typeface="+mn-ea"/>
                <a:cs typeface="MS Mincho"/>
              </a:rPr>
              <a:t>语言，</a:t>
            </a:r>
            <a:r>
              <a:rPr lang="zh-CN" altLang="en-US" sz="2000" kern="100" dirty="0">
                <a:solidFill>
                  <a:srgbClr val="FF0000"/>
                </a:solidFill>
                <a:latin typeface="+mn-ea"/>
                <a:ea typeface="+mn-ea"/>
                <a:cs typeface="MS Mincho"/>
              </a:rPr>
              <a:t>禁止直接调用</a:t>
            </a:r>
            <a:r>
              <a:rPr lang="en-US" altLang="zh-CN" sz="2000" kern="100" dirty="0">
                <a:solidFill>
                  <a:srgbClr val="FF0000"/>
                </a:solidFill>
                <a:latin typeface="+mn-ea"/>
                <a:ea typeface="+mn-ea"/>
                <a:cs typeface="MS Mincho"/>
              </a:rPr>
              <a:t>C++ STL</a:t>
            </a:r>
            <a:r>
              <a:rPr lang="zh-CN" altLang="en-US" sz="2000" kern="100" dirty="0">
                <a:solidFill>
                  <a:srgbClr val="FF0000"/>
                </a:solidFill>
                <a:latin typeface="+mn-ea"/>
                <a:ea typeface="+mn-ea"/>
                <a:cs typeface="MS Mincho"/>
              </a:rPr>
              <a:t>库</a:t>
            </a:r>
            <a:r>
              <a:rPr lang="zh-CN" altLang="zh-CN" sz="2000" kern="100" dirty="0">
                <a:latin typeface="+mn-ea"/>
                <a:ea typeface="+mn-ea"/>
                <a:cs typeface="MS Mincho"/>
              </a:rPr>
              <a:t>；</a:t>
            </a:r>
            <a:endParaRPr lang="en-US" altLang="zh-CN" sz="2000" kern="100" dirty="0">
              <a:latin typeface="+mn-ea"/>
              <a:ea typeface="+mn-ea"/>
              <a:cs typeface="Times New Roman" panose="02020603050405020304" pitchFamily="18" charset="0"/>
            </a:endParaRPr>
          </a:p>
          <a:p>
            <a:pPr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kern="100" dirty="0" smtClean="0">
                <a:latin typeface="+mn-ea"/>
                <a:ea typeface="+mn-ea"/>
                <a:cs typeface="MS Mincho"/>
              </a:rPr>
              <a:t>2</a:t>
            </a:r>
            <a:r>
              <a:rPr lang="zh-CN" altLang="zh-CN" sz="2000" kern="100" dirty="0">
                <a:latin typeface="+mn-ea"/>
                <a:ea typeface="+mn-ea"/>
                <a:cs typeface="Times New Roman" panose="02020603050405020304" pitchFamily="18" charset="0"/>
              </a:rPr>
              <a:t>、</a:t>
            </a:r>
            <a:r>
              <a:rPr lang="zh-CN" altLang="en-US" sz="2000" kern="100" dirty="0">
                <a:latin typeface="+mn-ea"/>
                <a:ea typeface="+mn-ea"/>
                <a:cs typeface="Times New Roman" panose="02020603050405020304" pitchFamily="18" charset="0"/>
              </a:rPr>
              <a:t>除</a:t>
            </a:r>
            <a:r>
              <a:rPr lang="zh-CN" altLang="en-US" sz="2000" kern="100" dirty="0" smtClean="0">
                <a:latin typeface="+mn-ea"/>
                <a:ea typeface="+mn-ea"/>
                <a:cs typeface="Times New Roman" panose="02020603050405020304" pitchFamily="18" charset="0"/>
              </a:rPr>
              <a:t>循环变量外，其它</a:t>
            </a:r>
            <a:r>
              <a:rPr lang="zh-CN" altLang="en-US" sz="2000" kern="100" dirty="0">
                <a:latin typeface="+mn-ea"/>
                <a:ea typeface="+mn-ea"/>
                <a:cs typeface="Times New Roman" panose="02020603050405020304" pitchFamily="18" charset="0"/>
              </a:rPr>
              <a:t>变量命名使用有明确含义的单词或缩写，不建议使用拼音</a:t>
            </a:r>
            <a:r>
              <a:rPr lang="zh-CN" altLang="zh-CN" sz="2000" kern="100" dirty="0">
                <a:latin typeface="+mn-ea"/>
                <a:ea typeface="+mn-ea"/>
                <a:cs typeface="MS Mincho"/>
              </a:rPr>
              <a:t>；</a:t>
            </a:r>
            <a:endParaRPr lang="en-US" altLang="zh-CN" sz="2000" kern="100" dirty="0">
              <a:latin typeface="+mn-ea"/>
              <a:ea typeface="+mn-ea"/>
              <a:cs typeface="MS Mincho"/>
            </a:endParaRPr>
          </a:p>
          <a:p>
            <a:pPr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kern="100" dirty="0" smtClean="0">
                <a:latin typeface="+mn-ea"/>
                <a:ea typeface="+mn-ea"/>
                <a:cs typeface="Times New Roman" panose="02020603050405020304" pitchFamily="18" charset="0"/>
              </a:rPr>
              <a:t>3</a:t>
            </a:r>
            <a:r>
              <a:rPr lang="zh-CN" altLang="en-US" sz="2000" kern="100" dirty="0" smtClean="0">
                <a:latin typeface="+mn-ea"/>
                <a:ea typeface="+mn-ea"/>
                <a:cs typeface="Times New Roman" panose="02020603050405020304" pitchFamily="18" charset="0"/>
              </a:rPr>
              <a:t>、</a:t>
            </a:r>
            <a:r>
              <a:rPr lang="zh-CN" altLang="en-US" sz="2000" kern="100" dirty="0">
                <a:latin typeface="+mn-ea"/>
                <a:ea typeface="+mn-ea"/>
                <a:cs typeface="Times New Roman" panose="02020603050405020304" pitchFamily="18" charset="0"/>
              </a:rPr>
              <a:t>禁止出现魔鬼</a:t>
            </a:r>
            <a:r>
              <a:rPr lang="zh-CN" altLang="en-US" sz="2000" kern="100" dirty="0" smtClean="0">
                <a:latin typeface="+mn-ea"/>
                <a:ea typeface="+mn-ea"/>
                <a:cs typeface="Times New Roman" panose="02020603050405020304" pitchFamily="18" charset="0"/>
              </a:rPr>
              <a:t>数字；</a:t>
            </a:r>
            <a:endParaRPr lang="en-US" altLang="zh-CN" sz="2000" kern="100" dirty="0" smtClean="0">
              <a:latin typeface="+mn-ea"/>
              <a:ea typeface="+mn-ea"/>
              <a:cs typeface="Times New Roman" panose="02020603050405020304" pitchFamily="18" charset="0"/>
            </a:endParaRPr>
          </a:p>
          <a:p>
            <a:pPr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kern="100" dirty="0" smtClean="0">
                <a:latin typeface="+mn-ea"/>
                <a:ea typeface="+mn-ea"/>
                <a:cs typeface="MS Mincho"/>
              </a:rPr>
              <a:t>4</a:t>
            </a:r>
            <a:r>
              <a:rPr lang="zh-CN" altLang="zh-CN" sz="2000" kern="100" dirty="0" smtClean="0">
                <a:latin typeface="+mn-ea"/>
                <a:ea typeface="+mn-ea"/>
                <a:cs typeface="Times New Roman" panose="02020603050405020304" pitchFamily="18" charset="0"/>
              </a:rPr>
              <a:t>、</a:t>
            </a:r>
            <a:r>
              <a:rPr lang="zh-CN" altLang="en-US" sz="2000" kern="100" dirty="0">
                <a:latin typeface="+mn-ea"/>
                <a:ea typeface="+mn-ea"/>
                <a:cs typeface="Times New Roman" panose="02020603050405020304" pitchFamily="18" charset="0"/>
              </a:rPr>
              <a:t>添加必要的程序注释；</a:t>
            </a:r>
            <a:endParaRPr lang="en-US" altLang="zh-CN" sz="2000" kern="100" dirty="0">
              <a:latin typeface="+mn-ea"/>
              <a:ea typeface="+mn-ea"/>
              <a:cs typeface="Times New Roman" panose="02020603050405020304" pitchFamily="18" charset="0"/>
            </a:endParaRPr>
          </a:p>
          <a:p>
            <a:pPr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kern="100" dirty="0" smtClean="0">
                <a:latin typeface="+mn-ea"/>
                <a:ea typeface="+mn-ea"/>
                <a:cs typeface="Times New Roman" panose="02020603050405020304" pitchFamily="18" charset="0"/>
              </a:rPr>
              <a:t>5</a:t>
            </a:r>
            <a:r>
              <a:rPr lang="zh-CN" altLang="en-US" sz="2000" kern="100" dirty="0" smtClean="0">
                <a:latin typeface="+mn-ea"/>
                <a:ea typeface="+mn-ea"/>
                <a:cs typeface="Times New Roman" panose="02020603050405020304" pitchFamily="18" charset="0"/>
              </a:rPr>
              <a:t>、</a:t>
            </a:r>
            <a:r>
              <a:rPr lang="zh-CN" altLang="en-US" sz="2000" kern="100" dirty="0">
                <a:latin typeface="+mn-ea"/>
                <a:ea typeface="+mn-ea"/>
                <a:cs typeface="Times New Roman" panose="02020603050405020304" pitchFamily="18" charset="0"/>
              </a:rPr>
              <a:t>统一代码格式，例如：</a:t>
            </a:r>
            <a:r>
              <a:rPr lang="en-US" altLang="zh-CN" sz="2000" kern="100" dirty="0">
                <a:latin typeface="+mn-ea"/>
                <a:ea typeface="+mn-ea"/>
                <a:cs typeface="Times New Roman" panose="02020603050405020304" pitchFamily="18" charset="0"/>
              </a:rPr>
              <a:t>{}</a:t>
            </a:r>
            <a:r>
              <a:rPr lang="zh-CN" altLang="en-US" sz="2000" kern="100" dirty="0">
                <a:latin typeface="+mn-ea"/>
                <a:ea typeface="+mn-ea"/>
                <a:cs typeface="Times New Roman" panose="02020603050405020304" pitchFamily="18" charset="0"/>
              </a:rPr>
              <a:t>和空行</a:t>
            </a:r>
            <a:r>
              <a:rPr lang="zh-CN" altLang="en-US" sz="2000" kern="100" dirty="0" smtClean="0">
                <a:latin typeface="+mn-ea"/>
                <a:ea typeface="+mn-ea"/>
                <a:cs typeface="Times New Roman" panose="02020603050405020304" pitchFamily="18" charset="0"/>
              </a:rPr>
              <a:t>；</a:t>
            </a:r>
            <a:endParaRPr lang="en-US" altLang="zh-CN" sz="2000" kern="100" dirty="0">
              <a:latin typeface="+mn-ea"/>
              <a:ea typeface="+mn-ea"/>
              <a:cs typeface="Times New Roman" panose="02020603050405020304" pitchFamily="18" charset="0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0483410"/>
              </p:ext>
            </p:extLst>
          </p:nvPr>
        </p:nvGraphicFramePr>
        <p:xfrm>
          <a:off x="6458686" y="5266996"/>
          <a:ext cx="1458912" cy="434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" name="包装程序外壳对象" showAsIcon="1" r:id="rId3" imgW="1459440" imgH="434520" progId="Package">
                  <p:embed/>
                </p:oleObj>
              </mc:Choice>
              <mc:Fallback>
                <p:oleObj name="包装程序外壳对象" showAsIcon="1" r:id="rId3" imgW="1459440" imgH="4345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58686" y="5266996"/>
                        <a:ext cx="1458912" cy="434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51219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文本框 2"/>
          <p:cNvSpPr txBox="1">
            <a:spLocks noChangeArrowheads="1"/>
          </p:cNvSpPr>
          <p:nvPr/>
        </p:nvSpPr>
        <p:spPr bwMode="auto">
          <a:xfrm>
            <a:off x="560698" y="1772886"/>
            <a:ext cx="8326824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chemeClr val="bg1"/>
                </a:solidFill>
                <a:latin typeface="+mn-ea"/>
                <a:ea typeface="+mn-ea"/>
              </a:rPr>
              <a:t>纸上得来终觉浅，</a:t>
            </a:r>
            <a:endParaRPr lang="en-US" altLang="zh-CN" sz="4800" b="1" dirty="0" smtClean="0">
              <a:solidFill>
                <a:schemeClr val="bg1"/>
              </a:solidFill>
              <a:latin typeface="+mn-ea"/>
              <a:ea typeface="+mn-ea"/>
            </a:endParaRPr>
          </a:p>
          <a:p>
            <a:pPr algn="ctr"/>
            <a:r>
              <a:rPr lang="zh-CN" altLang="en-US" sz="4800" b="1" dirty="0">
                <a:solidFill>
                  <a:schemeClr val="bg1"/>
                </a:solidFill>
                <a:latin typeface="+mn-ea"/>
                <a:ea typeface="+mn-ea"/>
              </a:rPr>
              <a:t>绝知此事要躬行</a:t>
            </a:r>
            <a:r>
              <a:rPr lang="zh-CN" altLang="en-US" sz="4800" b="1" dirty="0" smtClean="0">
                <a:solidFill>
                  <a:schemeClr val="bg1"/>
                </a:solidFill>
                <a:latin typeface="+mn-ea"/>
                <a:ea typeface="+mn-ea"/>
              </a:rPr>
              <a:t>。</a:t>
            </a:r>
            <a:endParaRPr lang="zh-CN" altLang="en-US" sz="48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74378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标题 1"/>
          <p:cNvSpPr txBox="1">
            <a:spLocks/>
          </p:cNvSpPr>
          <p:nvPr/>
        </p:nvSpPr>
        <p:spPr>
          <a:xfrm>
            <a:off x="2286000" y="196850"/>
            <a:ext cx="4670425" cy="493713"/>
          </a:xfrm>
          <a:prstGeom prst="rect">
            <a:avLst/>
          </a:prstGeom>
          <a:solidFill>
            <a:srgbClr val="5482A3"/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zh-CN" altLang="en-US" sz="3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实验一：数学表达式求值</a:t>
            </a:r>
            <a:endParaRPr lang="zh-CN" altLang="en-US" sz="3200" dirty="0">
              <a:solidFill>
                <a:schemeClr val="bg1"/>
              </a:solidFill>
              <a:latin typeface="+mn-ea"/>
              <a:ea typeface="+mn-ea"/>
              <a:cs typeface="+mn-cs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500"/>
            <a:ext cx="2286000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6956425" y="444500"/>
            <a:ext cx="2187575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441325" y="1154113"/>
            <a:ext cx="2062163" cy="546100"/>
          </a:xfrm>
          <a:prstGeom prst="rect">
            <a:avLst/>
          </a:prstGeom>
          <a:solidFill>
            <a:srgbClr val="D54A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/>
              <a:t>（一）实验目的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gray">
          <a:xfrm>
            <a:off x="536575" y="2133600"/>
            <a:ext cx="1897063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endParaRPr lang="zh-CN" altLang="en-US" sz="2000">
              <a:solidFill>
                <a:srgbClr val="000000"/>
              </a:solidFill>
              <a:ea typeface="微软雅黑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41325" y="1903413"/>
            <a:ext cx="8342313" cy="466410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auto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kern="100" dirty="0">
                <a:latin typeface="Calibri" panose="020F0502020204030204" pitchFamily="34" charset="0"/>
                <a:ea typeface="宋体" panose="02010600030101010101" pitchFamily="2" charset="-122"/>
                <a:cs typeface="MS Mincho"/>
              </a:rPr>
              <a:t>        </a:t>
            </a:r>
            <a:r>
              <a:rPr lang="zh-CN" altLang="zh-CN" sz="2000" dirty="0">
                <a:latin typeface="+mn-ea"/>
                <a:ea typeface="+mn-ea"/>
                <a:cs typeface="MS Mincho"/>
              </a:rPr>
              <a:t>熟练掌握栈、队列等基本操作及其在实际问题中的应用。</a:t>
            </a:r>
            <a:endParaRPr lang="en-US" altLang="zh-CN" sz="2000" dirty="0">
              <a:latin typeface="+mn-ea"/>
              <a:ea typeface="+mn-ea"/>
              <a:cs typeface="MS Mincho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41325" y="2833688"/>
            <a:ext cx="2062163" cy="546100"/>
          </a:xfrm>
          <a:prstGeom prst="rect">
            <a:avLst/>
          </a:prstGeom>
          <a:solidFill>
            <a:srgbClr val="D54A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/>
              <a:t>（二）基本要求</a:t>
            </a:r>
          </a:p>
        </p:txBody>
      </p:sp>
      <p:sp>
        <p:nvSpPr>
          <p:cNvPr id="18" name="矩形 17"/>
          <p:cNvSpPr/>
          <p:nvPr/>
        </p:nvSpPr>
        <p:spPr>
          <a:xfrm>
            <a:off x="441325" y="3576638"/>
            <a:ext cx="8342313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3200"/>
              </a:lnSpc>
            </a:pPr>
            <a:r>
              <a:rPr lang="en-US" altLang="zh-CN" sz="2000" dirty="0">
                <a:latin typeface="Calibri" pitchFamily="34" charset="0"/>
                <a:cs typeface="MS Mincho"/>
              </a:rPr>
              <a:t> </a:t>
            </a:r>
            <a:r>
              <a:rPr lang="en-US" altLang="zh-CN" sz="2000" dirty="0" smtClean="0">
                <a:latin typeface="Calibri" pitchFamily="34" charset="0"/>
                <a:cs typeface="MS Mincho"/>
              </a:rPr>
              <a:t>       </a:t>
            </a:r>
            <a:r>
              <a:rPr lang="zh-CN" altLang="en-US" sz="2000" dirty="0">
                <a:latin typeface="+mn-ea"/>
                <a:ea typeface="+mn-ea"/>
                <a:cs typeface="MS Mincho"/>
              </a:rPr>
              <a:t>本</a:t>
            </a:r>
            <a:r>
              <a:rPr lang="zh-CN" altLang="en-US" sz="2000" dirty="0">
                <a:latin typeface="+mn-ea"/>
                <a:ea typeface="+mn-ea"/>
                <a:cs typeface="MS Mincho"/>
              </a:rPr>
              <a:t>实验分</a:t>
            </a:r>
            <a:r>
              <a:rPr lang="en-US" altLang="zh-CN" sz="2000" dirty="0">
                <a:latin typeface="+mn-ea"/>
                <a:ea typeface="+mn-ea"/>
                <a:cs typeface="MS Mincho"/>
              </a:rPr>
              <a:t>2</a:t>
            </a:r>
            <a:r>
              <a:rPr lang="zh-CN" altLang="en-US" sz="2000" dirty="0">
                <a:latin typeface="+mn-ea"/>
                <a:ea typeface="+mn-ea"/>
                <a:cs typeface="MS Mincho"/>
              </a:rPr>
              <a:t>次上机（共</a:t>
            </a:r>
            <a:r>
              <a:rPr lang="en-US" altLang="zh-CN" sz="2000" dirty="0">
                <a:latin typeface="+mn-ea"/>
                <a:ea typeface="+mn-ea"/>
                <a:cs typeface="MS Mincho"/>
              </a:rPr>
              <a:t>8</a:t>
            </a:r>
            <a:r>
              <a:rPr lang="zh-CN" altLang="en-US" sz="2000" dirty="0">
                <a:latin typeface="+mn-ea"/>
                <a:ea typeface="+mn-ea"/>
                <a:cs typeface="MS Mincho"/>
              </a:rPr>
              <a:t>小时）完成</a:t>
            </a:r>
            <a:r>
              <a:rPr lang="zh-CN" altLang="en-US" sz="2000" dirty="0">
                <a:latin typeface="+mn-ea"/>
                <a:ea typeface="+mn-ea"/>
                <a:cs typeface="MS Mincho"/>
              </a:rPr>
              <a:t>，</a:t>
            </a:r>
            <a:r>
              <a:rPr lang="zh-CN" altLang="en-US" sz="2000" dirty="0">
                <a:solidFill>
                  <a:srgbClr val="FF0000"/>
                </a:solidFill>
                <a:latin typeface="+mn-ea"/>
                <a:ea typeface="+mn-ea"/>
                <a:cs typeface="MS Mincho"/>
              </a:rPr>
              <a:t>使用实验室电脑的同学请将源码存放在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ea typeface="+mn-ea"/>
                <a:cs typeface="MS Mincho"/>
              </a:rPr>
              <a:t>E</a:t>
            </a:r>
            <a:r>
              <a:rPr lang="zh-CN" altLang="en-US" sz="2000" dirty="0">
                <a:solidFill>
                  <a:srgbClr val="FF0000"/>
                </a:solidFill>
                <a:latin typeface="+mn-ea"/>
                <a:ea typeface="+mn-ea"/>
                <a:cs typeface="MS Mincho"/>
              </a:rPr>
              <a:t>盘或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ea typeface="+mn-ea"/>
                <a:cs typeface="MS Mincho"/>
              </a:rPr>
              <a:t>F</a:t>
            </a:r>
            <a:r>
              <a:rPr lang="zh-CN" altLang="en-US" sz="2000" dirty="0">
                <a:solidFill>
                  <a:srgbClr val="FF0000"/>
                </a:solidFill>
                <a:latin typeface="+mn-ea"/>
                <a:ea typeface="+mn-ea"/>
                <a:cs typeface="MS Mincho"/>
              </a:rPr>
              <a:t>盘，每次</a:t>
            </a:r>
            <a:r>
              <a:rPr lang="zh-CN" altLang="en-US" sz="2000" dirty="0">
                <a:solidFill>
                  <a:srgbClr val="FF0000"/>
                </a:solidFill>
                <a:latin typeface="+mn-ea"/>
                <a:ea typeface="+mn-ea"/>
                <a:cs typeface="MS Mincho"/>
              </a:rPr>
              <a:t>离开实验室前将源代码发送至自己的邮箱保存。</a:t>
            </a:r>
            <a:endParaRPr lang="en-US" altLang="zh-CN" sz="2000" dirty="0">
              <a:solidFill>
                <a:srgbClr val="FF0000"/>
              </a:solidFill>
              <a:latin typeface="+mn-ea"/>
              <a:ea typeface="+mn-ea"/>
              <a:cs typeface="MS Mincho"/>
            </a:endParaRPr>
          </a:p>
          <a:p>
            <a:pPr>
              <a:lnSpc>
                <a:spcPts val="3200"/>
              </a:lnSpc>
            </a:pPr>
            <a:r>
              <a:rPr lang="en-US" altLang="zh-CN" sz="2000" dirty="0">
                <a:latin typeface="+mn-ea"/>
                <a:ea typeface="+mn-ea"/>
                <a:cs typeface="MS Mincho"/>
              </a:rPr>
              <a:t>      </a:t>
            </a:r>
            <a:r>
              <a:rPr lang="zh-CN" altLang="en-US" sz="2000" dirty="0" smtClean="0">
                <a:latin typeface="+mn-ea"/>
                <a:ea typeface="+mn-ea"/>
                <a:cs typeface="MS Mincho"/>
              </a:rPr>
              <a:t>完成</a:t>
            </a:r>
            <a:r>
              <a:rPr lang="zh-CN" altLang="en-US" sz="2000" dirty="0">
                <a:latin typeface="+mn-ea"/>
                <a:ea typeface="+mn-ea"/>
                <a:cs typeface="MS Mincho"/>
              </a:rPr>
              <a:t>实验内容后由教师验收实验内容，课后提交实验报告。</a:t>
            </a:r>
            <a:endParaRPr lang="en-US" altLang="zh-CN" sz="2000" dirty="0">
              <a:latin typeface="+mn-ea"/>
              <a:ea typeface="+mn-ea"/>
              <a:cs typeface="MS Mincho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441325" y="1128599"/>
            <a:ext cx="2062163" cy="546100"/>
          </a:xfrm>
          <a:prstGeom prst="rect">
            <a:avLst/>
          </a:prstGeom>
          <a:solidFill>
            <a:srgbClr val="D54A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 smtClean="0">
                <a:latin typeface="+mn-ea"/>
              </a:rPr>
              <a:t>（三）</a:t>
            </a:r>
            <a:r>
              <a:rPr lang="zh-CN" altLang="en-US" sz="2000" dirty="0">
                <a:latin typeface="+mn-ea"/>
              </a:rPr>
              <a:t>内容提要</a:t>
            </a:r>
          </a:p>
        </p:txBody>
      </p:sp>
      <p:sp>
        <p:nvSpPr>
          <p:cNvPr id="5" name="矩形 4"/>
          <p:cNvSpPr/>
          <p:nvPr/>
        </p:nvSpPr>
        <p:spPr>
          <a:xfrm>
            <a:off x="450850" y="1702695"/>
            <a:ext cx="8342313" cy="173380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000" dirty="0" smtClean="0">
                <a:solidFill>
                  <a:srgbClr val="FF0000"/>
                </a:solidFill>
                <a:latin typeface="+mn-ea"/>
                <a:ea typeface="+mn-ea"/>
                <a:cs typeface="MS Mincho"/>
              </a:rPr>
              <a:t>       输入</a:t>
            </a:r>
            <a:r>
              <a:rPr lang="zh-CN" altLang="en-US" sz="2000" dirty="0">
                <a:solidFill>
                  <a:srgbClr val="FF0000"/>
                </a:solidFill>
                <a:latin typeface="+mn-ea"/>
                <a:ea typeface="+mn-ea"/>
                <a:cs typeface="MS Mincho"/>
              </a:rPr>
              <a:t>：</a:t>
            </a:r>
            <a:r>
              <a:rPr lang="zh-CN" altLang="en-US" sz="2000" dirty="0">
                <a:latin typeface="+mn-ea"/>
                <a:ea typeface="+mn-ea"/>
                <a:cs typeface="MS Mincho"/>
              </a:rPr>
              <a:t>通过命令行参数输入一</a:t>
            </a:r>
            <a:r>
              <a:rPr lang="zh-CN" altLang="en-US" sz="2000" dirty="0" smtClean="0">
                <a:latin typeface="+mn-ea"/>
                <a:ea typeface="+mn-ea"/>
                <a:cs typeface="MS Mincho"/>
              </a:rPr>
              <a:t>个数学表达式</a:t>
            </a:r>
            <a:r>
              <a:rPr lang="zh-CN" altLang="zh-CN" sz="2000" dirty="0">
                <a:latin typeface="+mn-ea"/>
                <a:ea typeface="+mn-ea"/>
                <a:cs typeface="MS Mincho"/>
              </a:rPr>
              <a:t>。</a:t>
            </a:r>
            <a:r>
              <a:rPr lang="zh-CN" altLang="en-US" sz="2000" dirty="0">
                <a:solidFill>
                  <a:srgbClr val="FF0000"/>
                </a:solidFill>
                <a:latin typeface="+mn-ea"/>
                <a:ea typeface="+mn-ea"/>
                <a:cs typeface="MS Mincho"/>
              </a:rPr>
              <a:t>输出</a:t>
            </a:r>
            <a:r>
              <a:rPr lang="zh-CN" altLang="en-US" sz="2000" dirty="0">
                <a:solidFill>
                  <a:srgbClr val="FF0000"/>
                </a:solidFill>
                <a:latin typeface="+mn-ea"/>
                <a:ea typeface="+mn-ea"/>
                <a:cs typeface="MS Mincho"/>
                <a:sym typeface="Wingdings" panose="05000000000000000000" pitchFamily="2" charset="2"/>
              </a:rPr>
              <a:t>：</a:t>
            </a:r>
            <a:r>
              <a:rPr lang="zh-CN" altLang="en-US" sz="2000" dirty="0">
                <a:latin typeface="+mn-ea"/>
                <a:ea typeface="+mn-ea"/>
                <a:cs typeface="MS Mincho"/>
                <a:sym typeface="Wingdings" panose="05000000000000000000" pitchFamily="2" charset="2"/>
              </a:rPr>
              <a:t>（</a:t>
            </a:r>
            <a:r>
              <a:rPr lang="en-US" altLang="zh-CN" sz="2000" dirty="0">
                <a:latin typeface="+mn-ea"/>
                <a:ea typeface="+mn-ea"/>
                <a:cs typeface="MS Mincho"/>
                <a:sym typeface="Wingdings" panose="05000000000000000000" pitchFamily="2" charset="2"/>
              </a:rPr>
              <a:t>1</a:t>
            </a:r>
            <a:r>
              <a:rPr lang="zh-CN" altLang="en-US" sz="2000" dirty="0">
                <a:latin typeface="+mn-ea"/>
                <a:ea typeface="+mn-ea"/>
                <a:cs typeface="MS Mincho"/>
                <a:sym typeface="Wingdings" panose="05000000000000000000" pitchFamily="2" charset="2"/>
              </a:rPr>
              <a:t>）表达式正确的情况下输出结果；（</a:t>
            </a:r>
            <a:r>
              <a:rPr lang="en-US" altLang="zh-CN" sz="2000" dirty="0">
                <a:latin typeface="+mn-ea"/>
                <a:ea typeface="+mn-ea"/>
                <a:cs typeface="MS Mincho"/>
                <a:sym typeface="Wingdings" panose="05000000000000000000" pitchFamily="2" charset="2"/>
              </a:rPr>
              <a:t>2</a:t>
            </a:r>
            <a:r>
              <a:rPr lang="zh-CN" altLang="en-US" sz="2000" dirty="0">
                <a:latin typeface="+mn-ea"/>
                <a:ea typeface="+mn-ea"/>
                <a:cs typeface="MS Mincho"/>
                <a:sym typeface="Wingdings" panose="05000000000000000000" pitchFamily="2" charset="2"/>
              </a:rPr>
              <a:t>）命令行参数不正确</a:t>
            </a:r>
            <a:r>
              <a:rPr lang="zh-CN" altLang="en-US" sz="2000" dirty="0" smtClean="0">
                <a:latin typeface="+mn-ea"/>
                <a:ea typeface="+mn-ea"/>
                <a:cs typeface="MS Mincho"/>
                <a:sym typeface="Wingdings" panose="05000000000000000000" pitchFamily="2" charset="2"/>
              </a:rPr>
              <a:t>输出字符串</a:t>
            </a:r>
            <a:r>
              <a:rPr lang="en-US" altLang="zh-CN" sz="2000" dirty="0" smtClean="0">
                <a:latin typeface="+mn-ea"/>
                <a:ea typeface="+mn-ea"/>
                <a:cs typeface="MS Mincho"/>
                <a:sym typeface="Wingdings" panose="05000000000000000000" pitchFamily="2" charset="2"/>
              </a:rPr>
              <a:t>ERROR_01</a:t>
            </a:r>
            <a:r>
              <a:rPr lang="zh-CN" altLang="en-US" sz="2000" dirty="0">
                <a:latin typeface="+mn-ea"/>
                <a:ea typeface="+mn-ea"/>
                <a:cs typeface="MS Mincho"/>
                <a:sym typeface="Wingdings" panose="05000000000000000000" pitchFamily="2" charset="2"/>
              </a:rPr>
              <a:t>；（</a:t>
            </a:r>
            <a:r>
              <a:rPr lang="en-US" altLang="zh-CN" sz="2000" dirty="0">
                <a:latin typeface="+mn-ea"/>
                <a:ea typeface="+mn-ea"/>
                <a:cs typeface="MS Mincho"/>
                <a:sym typeface="Wingdings" panose="05000000000000000000" pitchFamily="2" charset="2"/>
              </a:rPr>
              <a:t>3</a:t>
            </a:r>
            <a:r>
              <a:rPr lang="zh-CN" altLang="en-US" sz="2000" dirty="0">
                <a:latin typeface="+mn-ea"/>
                <a:ea typeface="+mn-ea"/>
                <a:cs typeface="MS Mincho"/>
                <a:sym typeface="Wingdings" panose="05000000000000000000" pitchFamily="2" charset="2"/>
              </a:rPr>
              <a:t>）表达式存在格式错误输出字符串</a:t>
            </a:r>
            <a:r>
              <a:rPr lang="en-US" altLang="zh-CN" sz="2000" dirty="0" smtClean="0">
                <a:latin typeface="+mn-ea"/>
                <a:ea typeface="+mn-ea"/>
                <a:cs typeface="MS Mincho"/>
                <a:sym typeface="Wingdings" panose="05000000000000000000" pitchFamily="2" charset="2"/>
              </a:rPr>
              <a:t>ERROR_02</a:t>
            </a:r>
            <a:r>
              <a:rPr lang="zh-CN" altLang="en-US" sz="2000" dirty="0">
                <a:latin typeface="+mn-ea"/>
                <a:ea typeface="+mn-ea"/>
                <a:cs typeface="MS Mincho"/>
                <a:sym typeface="Wingdings" panose="05000000000000000000" pitchFamily="2" charset="2"/>
              </a:rPr>
              <a:t>；（</a:t>
            </a:r>
            <a:r>
              <a:rPr lang="en-US" altLang="zh-CN" sz="2000" dirty="0">
                <a:latin typeface="+mn-ea"/>
                <a:ea typeface="+mn-ea"/>
                <a:cs typeface="MS Mincho"/>
                <a:sym typeface="Wingdings" panose="05000000000000000000" pitchFamily="2" charset="2"/>
              </a:rPr>
              <a:t>4</a:t>
            </a:r>
            <a:r>
              <a:rPr lang="zh-CN" altLang="en-US" sz="2000" dirty="0">
                <a:latin typeface="+mn-ea"/>
                <a:ea typeface="+mn-ea"/>
                <a:cs typeface="MS Mincho"/>
                <a:sym typeface="Wingdings" panose="05000000000000000000" pitchFamily="2" charset="2"/>
              </a:rPr>
              <a:t>）表达式在计算过程中出现逻辑错误输出字符串</a:t>
            </a:r>
            <a:r>
              <a:rPr lang="en-US" altLang="zh-CN" sz="2000" dirty="0" smtClean="0">
                <a:latin typeface="+mn-ea"/>
                <a:ea typeface="+mn-ea"/>
                <a:cs typeface="MS Mincho"/>
                <a:sym typeface="Wingdings" panose="05000000000000000000" pitchFamily="2" charset="2"/>
              </a:rPr>
              <a:t>ERROR_03</a:t>
            </a:r>
            <a:r>
              <a:rPr lang="zh-CN" altLang="en-US" sz="2000" dirty="0" smtClean="0">
                <a:latin typeface="+mn-ea"/>
                <a:ea typeface="+mn-ea"/>
                <a:cs typeface="MS Mincho"/>
                <a:sym typeface="Wingdings" panose="05000000000000000000" pitchFamily="2" charset="2"/>
              </a:rPr>
              <a:t>。</a:t>
            </a:r>
            <a:endParaRPr lang="en-US" altLang="zh-CN" sz="2000" dirty="0">
              <a:latin typeface="+mn-ea"/>
              <a:ea typeface="+mn-ea"/>
              <a:cs typeface="MS Mincho"/>
            </a:endParaRPr>
          </a:p>
        </p:txBody>
      </p:sp>
      <p:sp>
        <p:nvSpPr>
          <p:cNvPr id="39" name="标题 1"/>
          <p:cNvSpPr txBox="1">
            <a:spLocks/>
          </p:cNvSpPr>
          <p:nvPr/>
        </p:nvSpPr>
        <p:spPr>
          <a:xfrm>
            <a:off x="2286000" y="196850"/>
            <a:ext cx="4670425" cy="493713"/>
          </a:xfrm>
          <a:prstGeom prst="rect">
            <a:avLst/>
          </a:prstGeom>
          <a:solidFill>
            <a:srgbClr val="5482A3"/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zh-CN" altLang="en-US" sz="3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实验一：数学表达式求值</a:t>
            </a:r>
            <a:endParaRPr lang="zh-CN" altLang="en-US" sz="3200" dirty="0">
              <a:solidFill>
                <a:schemeClr val="bg1"/>
              </a:solidFill>
              <a:latin typeface="+mn-ea"/>
              <a:ea typeface="+mn-ea"/>
              <a:cs typeface="+mn-cs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500"/>
            <a:ext cx="2286000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6956425" y="444500"/>
            <a:ext cx="2187575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441325" y="3693377"/>
            <a:ext cx="2062163" cy="546100"/>
          </a:xfrm>
          <a:prstGeom prst="rect">
            <a:avLst/>
          </a:prstGeom>
          <a:solidFill>
            <a:srgbClr val="D54A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 smtClean="0">
                <a:latin typeface="+mn-ea"/>
              </a:rPr>
              <a:t>（四）简明示例</a:t>
            </a:r>
            <a:endParaRPr lang="zh-CN" altLang="en-US" sz="2000" dirty="0">
              <a:latin typeface="+mn-ea"/>
            </a:endParaRPr>
          </a:p>
        </p:txBody>
      </p:sp>
      <p:sp>
        <p:nvSpPr>
          <p:cNvPr id="12" name="矩形 4"/>
          <p:cNvSpPr>
            <a:spLocks noChangeArrowheads="1"/>
          </p:cNvSpPr>
          <p:nvPr/>
        </p:nvSpPr>
        <p:spPr bwMode="auto">
          <a:xfrm>
            <a:off x="763083" y="4399815"/>
            <a:ext cx="3475038" cy="1735137"/>
          </a:xfrm>
          <a:prstGeom prst="rect">
            <a:avLst/>
          </a:prstGeom>
          <a:solidFill>
            <a:srgbClr val="92D050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000" dirty="0">
                <a:latin typeface="+mn-ea"/>
                <a:ea typeface="+mn-ea"/>
              </a:rPr>
              <a:t>输入：</a:t>
            </a:r>
            <a:endParaRPr lang="en-US" altLang="zh-CN" sz="2000" dirty="0">
              <a:latin typeface="+mn-ea"/>
              <a:ea typeface="+mn-ea"/>
            </a:endParaRPr>
          </a:p>
          <a:p>
            <a:pPr>
              <a:lnSpc>
                <a:spcPts val="3200"/>
              </a:lnSpc>
            </a:pPr>
            <a:r>
              <a:rPr lang="en-US" altLang="zh-CN" sz="2000" dirty="0">
                <a:latin typeface="+mn-ea"/>
                <a:ea typeface="+mn-ea"/>
              </a:rPr>
              <a:t>(2+3)</a:t>
            </a:r>
            <a:r>
              <a:rPr lang="zh-CN" altLang="en-US" sz="2000" dirty="0">
                <a:latin typeface="+mn-ea"/>
                <a:ea typeface="+mn-ea"/>
              </a:rPr>
              <a:t>*</a:t>
            </a:r>
            <a:r>
              <a:rPr lang="en-US" altLang="zh-CN" sz="2000" dirty="0">
                <a:latin typeface="+mn-ea"/>
                <a:ea typeface="+mn-ea"/>
              </a:rPr>
              <a:t>(3-1)^3</a:t>
            </a:r>
          </a:p>
          <a:p>
            <a:pPr>
              <a:lnSpc>
                <a:spcPts val="3200"/>
              </a:lnSpc>
            </a:pPr>
            <a:r>
              <a:rPr lang="zh-CN" altLang="en-US" sz="2000" dirty="0">
                <a:latin typeface="+mn-ea"/>
                <a:ea typeface="+mn-ea"/>
              </a:rPr>
              <a:t>输出：</a:t>
            </a:r>
            <a:endParaRPr lang="en-US" altLang="zh-CN" sz="2000" dirty="0">
              <a:latin typeface="+mn-ea"/>
              <a:ea typeface="+mn-ea"/>
            </a:endParaRPr>
          </a:p>
          <a:p>
            <a:pPr>
              <a:lnSpc>
                <a:spcPts val="3200"/>
              </a:lnSpc>
            </a:pPr>
            <a:r>
              <a:rPr lang="en-US" altLang="zh-CN" sz="2000" dirty="0">
                <a:latin typeface="+mn-ea"/>
                <a:ea typeface="+mn-ea"/>
              </a:rPr>
              <a:t>40</a:t>
            </a:r>
            <a:endParaRPr lang="en-US" altLang="zh-CN" dirty="0">
              <a:latin typeface="+mn-ea"/>
              <a:ea typeface="+mn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077908" y="4399815"/>
            <a:ext cx="3475038" cy="173513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>
            <a:spAutoFit/>
          </a:bodyPr>
          <a:lstStyle/>
          <a:p>
            <a:pPr fontAlgn="auto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>
                <a:latin typeface="+mn-ea"/>
                <a:ea typeface="+mn-ea"/>
              </a:rPr>
              <a:t>输入：</a:t>
            </a:r>
            <a:endParaRPr lang="en-US" altLang="zh-CN" sz="2000" dirty="0">
              <a:latin typeface="+mn-ea"/>
              <a:ea typeface="+mn-ea"/>
            </a:endParaRPr>
          </a:p>
          <a:p>
            <a:pPr fontAlgn="auto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dirty="0">
                <a:latin typeface="+mn-ea"/>
                <a:ea typeface="+mn-ea"/>
              </a:rPr>
              <a:t>((2+3)</a:t>
            </a:r>
            <a:r>
              <a:rPr lang="zh-CN" altLang="en-US" sz="2000" dirty="0">
                <a:latin typeface="+mn-ea"/>
                <a:ea typeface="+mn-ea"/>
              </a:rPr>
              <a:t>*</a:t>
            </a:r>
            <a:r>
              <a:rPr lang="en-US" altLang="zh-CN" sz="2000" dirty="0">
                <a:latin typeface="+mn-ea"/>
                <a:ea typeface="+mn-ea"/>
              </a:rPr>
              <a:t>(3-1)^3</a:t>
            </a:r>
          </a:p>
          <a:p>
            <a:pPr fontAlgn="auto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>
                <a:latin typeface="+mn-ea"/>
                <a:ea typeface="+mn-ea"/>
              </a:rPr>
              <a:t>输出：</a:t>
            </a:r>
            <a:endParaRPr lang="en-US" altLang="zh-CN" sz="2000" dirty="0">
              <a:latin typeface="+mn-ea"/>
              <a:ea typeface="+mn-ea"/>
            </a:endParaRPr>
          </a:p>
          <a:p>
            <a:pPr fontAlgn="auto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 smtClean="0">
                <a:latin typeface="+mn-ea"/>
                <a:ea typeface="+mn-ea"/>
              </a:rPr>
              <a:t>ERROR_02</a:t>
            </a:r>
            <a:endParaRPr lang="en-US" altLang="zh-CN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397445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标题 1"/>
          <p:cNvSpPr txBox="1">
            <a:spLocks/>
          </p:cNvSpPr>
          <p:nvPr/>
        </p:nvSpPr>
        <p:spPr>
          <a:xfrm>
            <a:off x="2286000" y="196850"/>
            <a:ext cx="4670425" cy="493713"/>
          </a:xfrm>
          <a:prstGeom prst="rect">
            <a:avLst/>
          </a:prstGeom>
          <a:solidFill>
            <a:srgbClr val="5482A3"/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zh-CN" altLang="en-US" sz="3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实验一：数学表达式求值</a:t>
            </a:r>
            <a:endParaRPr lang="zh-CN" altLang="en-US" sz="3200" dirty="0">
              <a:solidFill>
                <a:schemeClr val="bg1"/>
              </a:solidFill>
              <a:latin typeface="+mn-ea"/>
              <a:ea typeface="+mn-ea"/>
              <a:cs typeface="+mn-cs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500"/>
            <a:ext cx="2286000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6956425" y="444500"/>
            <a:ext cx="2187575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454025" y="1070206"/>
            <a:ext cx="2062163" cy="544513"/>
          </a:xfrm>
          <a:prstGeom prst="rect">
            <a:avLst/>
          </a:prstGeom>
          <a:solidFill>
            <a:srgbClr val="D54A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 smtClean="0">
                <a:latin typeface="+mn-ea"/>
              </a:rPr>
              <a:t>（五）</a:t>
            </a:r>
            <a:r>
              <a:rPr lang="zh-CN" altLang="en-US" sz="2000" dirty="0">
                <a:latin typeface="+mn-ea"/>
              </a:rPr>
              <a:t>基本要求</a:t>
            </a:r>
          </a:p>
        </p:txBody>
      </p:sp>
      <p:sp>
        <p:nvSpPr>
          <p:cNvPr id="12" name="矩形 11"/>
          <p:cNvSpPr/>
          <p:nvPr/>
        </p:nvSpPr>
        <p:spPr>
          <a:xfrm>
            <a:off x="441325" y="1814744"/>
            <a:ext cx="8342313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kern="100" dirty="0" smtClean="0">
                <a:latin typeface="+mn-ea"/>
                <a:ea typeface="+mn-ea"/>
                <a:cs typeface="MS Mincho"/>
              </a:rPr>
              <a:t>1</a:t>
            </a:r>
            <a:r>
              <a:rPr lang="zh-CN" altLang="zh-CN" sz="2000" kern="100" dirty="0">
                <a:latin typeface="+mn-ea"/>
                <a:ea typeface="+mn-ea"/>
                <a:cs typeface="MS Mincho"/>
              </a:rPr>
              <a:t>、实现栈的</a:t>
            </a:r>
            <a:r>
              <a:rPr lang="en-US" altLang="zh-CN" sz="2000" kern="100" dirty="0">
                <a:latin typeface="+mn-ea"/>
                <a:ea typeface="+mn-ea"/>
                <a:cs typeface="MS Mincho"/>
              </a:rPr>
              <a:t>push</a:t>
            </a:r>
            <a:r>
              <a:rPr lang="zh-CN" altLang="zh-CN" sz="2000" kern="100" dirty="0">
                <a:latin typeface="+mn-ea"/>
                <a:ea typeface="+mn-ea"/>
                <a:cs typeface="MS Mincho"/>
              </a:rPr>
              <a:t>、</a:t>
            </a:r>
            <a:r>
              <a:rPr lang="en-US" altLang="zh-CN" sz="2000" kern="100" dirty="0">
                <a:latin typeface="+mn-ea"/>
                <a:ea typeface="+mn-ea"/>
                <a:cs typeface="MS Mincho"/>
              </a:rPr>
              <a:t>pop</a:t>
            </a:r>
            <a:r>
              <a:rPr lang="zh-CN" altLang="zh-CN" sz="2000" kern="100" dirty="0">
                <a:latin typeface="+mn-ea"/>
                <a:ea typeface="+mn-ea"/>
                <a:cs typeface="MS Mincho"/>
              </a:rPr>
              <a:t>基本操作；</a:t>
            </a:r>
            <a:endParaRPr lang="en-US" altLang="zh-CN" sz="2000" kern="100" dirty="0">
              <a:latin typeface="+mn-ea"/>
              <a:ea typeface="+mn-ea"/>
              <a:cs typeface="Times New Roman" panose="02020603050405020304" pitchFamily="18" charset="0"/>
            </a:endParaRPr>
          </a:p>
          <a:p>
            <a:pPr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kern="100" dirty="0" smtClean="0">
                <a:latin typeface="+mn-ea"/>
                <a:ea typeface="+mn-ea"/>
                <a:cs typeface="MS Mincho"/>
              </a:rPr>
              <a:t>2</a:t>
            </a:r>
            <a:r>
              <a:rPr lang="zh-CN" altLang="zh-CN" sz="2000" kern="100" dirty="0">
                <a:latin typeface="+mn-ea"/>
                <a:ea typeface="+mn-ea"/>
                <a:cs typeface="Times New Roman" panose="02020603050405020304" pitchFamily="18" charset="0"/>
              </a:rPr>
              <a:t>、</a:t>
            </a:r>
            <a:r>
              <a:rPr lang="zh-CN" altLang="zh-CN" sz="2000" kern="100" dirty="0">
                <a:latin typeface="+mn-ea"/>
                <a:ea typeface="+mn-ea"/>
                <a:cs typeface="MS Mincho"/>
              </a:rPr>
              <a:t>检测表达式的输入是否是正确的数学表达式；</a:t>
            </a:r>
            <a:endParaRPr lang="en-US" altLang="zh-CN" sz="2000" kern="100" dirty="0">
              <a:latin typeface="+mn-ea"/>
              <a:ea typeface="+mn-ea"/>
              <a:cs typeface="MS Mincho"/>
            </a:endParaRPr>
          </a:p>
          <a:p>
            <a:pPr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kern="100" dirty="0" smtClean="0">
                <a:latin typeface="+mn-ea"/>
                <a:ea typeface="+mn-ea"/>
                <a:cs typeface="MS Mincho"/>
              </a:rPr>
              <a:t>3</a:t>
            </a:r>
            <a:r>
              <a:rPr lang="zh-CN" altLang="zh-CN" sz="2000" kern="100" dirty="0">
                <a:latin typeface="+mn-ea"/>
                <a:ea typeface="+mn-ea"/>
                <a:cs typeface="Times New Roman" panose="02020603050405020304" pitchFamily="18" charset="0"/>
              </a:rPr>
              <a:t>、</a:t>
            </a:r>
            <a:r>
              <a:rPr lang="zh-CN" altLang="zh-CN" sz="2000" kern="100" dirty="0">
                <a:latin typeface="+mn-ea"/>
                <a:ea typeface="+mn-ea"/>
                <a:cs typeface="MS Mincho"/>
              </a:rPr>
              <a:t>对于正确的数学表达式求取其值。</a:t>
            </a:r>
            <a:endParaRPr lang="zh-CN" altLang="zh-CN" sz="2000" kern="100" dirty="0">
              <a:latin typeface="+mn-ea"/>
              <a:ea typeface="+mn-ea"/>
              <a:cs typeface="Times New Roman" panose="02020603050405020304" pitchFamily="18" charset="0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228600" algn="l"/>
              </a:tabLst>
              <a:defRPr/>
            </a:pPr>
            <a:endParaRPr lang="en-US" altLang="zh-CN" sz="2000" kern="100" dirty="0">
              <a:latin typeface="+mn-ea"/>
              <a:ea typeface="+mn-ea"/>
              <a:cs typeface="MS Mincho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228600" algn="l"/>
              </a:tabLst>
              <a:defRPr/>
            </a:pPr>
            <a:r>
              <a:rPr lang="zh-CN" altLang="zh-CN" sz="2000" kern="100" dirty="0" smtClean="0">
                <a:latin typeface="+mn-ea"/>
                <a:ea typeface="+mn-ea"/>
                <a:cs typeface="MS Mincho"/>
              </a:rPr>
              <a:t>注</a:t>
            </a:r>
            <a:r>
              <a:rPr lang="zh-CN" altLang="zh-CN" sz="2000" kern="100" dirty="0">
                <a:latin typeface="+mn-ea"/>
                <a:ea typeface="+mn-ea"/>
                <a:cs typeface="MS Mincho"/>
              </a:rPr>
              <a:t>：</a:t>
            </a:r>
            <a:r>
              <a:rPr lang="en-US" altLang="zh-CN" sz="2000" kern="100" dirty="0">
                <a:latin typeface="+mn-ea"/>
                <a:ea typeface="+mn-ea"/>
                <a:cs typeface="MS Mincho"/>
              </a:rPr>
              <a:t>1</a:t>
            </a:r>
            <a:r>
              <a:rPr lang="zh-CN" altLang="zh-CN" sz="2000" kern="100" dirty="0">
                <a:latin typeface="+mn-ea"/>
                <a:ea typeface="+mn-ea"/>
                <a:cs typeface="MS Mincho"/>
              </a:rPr>
              <a:t>）数学</a:t>
            </a:r>
            <a:r>
              <a:rPr lang="zh-CN" altLang="zh-CN" sz="2000" kern="100" dirty="0" smtClean="0">
                <a:latin typeface="+mn-ea"/>
                <a:ea typeface="+mn-ea"/>
                <a:cs typeface="MS Mincho"/>
              </a:rPr>
              <a:t>表达式需支持</a:t>
            </a:r>
            <a:r>
              <a:rPr lang="zh-CN" altLang="en-US" sz="2000" kern="100" dirty="0" smtClean="0">
                <a:latin typeface="+mn-ea"/>
                <a:ea typeface="+mn-ea"/>
                <a:cs typeface="MS Mincho"/>
              </a:rPr>
              <a:t>小数、</a:t>
            </a:r>
            <a:r>
              <a:rPr lang="zh-CN" altLang="zh-CN" sz="2000" kern="100" dirty="0" smtClean="0">
                <a:latin typeface="+mn-ea"/>
                <a:ea typeface="+mn-ea"/>
                <a:cs typeface="MS Mincho"/>
              </a:rPr>
              <a:t>加减乘除</a:t>
            </a:r>
            <a:r>
              <a:rPr lang="zh-CN" altLang="zh-CN" sz="2000" kern="100" dirty="0">
                <a:latin typeface="+mn-ea"/>
                <a:ea typeface="+mn-ea"/>
                <a:cs typeface="MS Mincho"/>
              </a:rPr>
              <a:t>、小括号、</a:t>
            </a:r>
            <a:r>
              <a:rPr lang="zh-CN" altLang="zh-CN" sz="2000" kern="100" dirty="0" smtClean="0">
                <a:solidFill>
                  <a:srgbClr val="FF0000"/>
                </a:solidFill>
                <a:latin typeface="+mn-ea"/>
                <a:ea typeface="+mn-ea"/>
                <a:cs typeface="MS Mincho"/>
              </a:rPr>
              <a:t>中括号</a:t>
            </a:r>
            <a:r>
              <a:rPr lang="zh-CN" altLang="en-US" sz="2000" kern="100" dirty="0">
                <a:solidFill>
                  <a:srgbClr val="FF0000"/>
                </a:solidFill>
                <a:latin typeface="+mn-ea"/>
                <a:ea typeface="+mn-ea"/>
                <a:cs typeface="MS Mincho"/>
              </a:rPr>
              <a:t>、</a:t>
            </a:r>
            <a:r>
              <a:rPr lang="zh-CN" altLang="zh-CN" sz="2000" kern="100" dirty="0" smtClean="0">
                <a:solidFill>
                  <a:srgbClr val="FF0000"/>
                </a:solidFill>
                <a:latin typeface="+mn-ea"/>
                <a:ea typeface="+mn-ea"/>
                <a:cs typeface="MS Mincho"/>
              </a:rPr>
              <a:t>幂</a:t>
            </a:r>
            <a:r>
              <a:rPr lang="zh-CN" altLang="zh-CN" sz="2000" kern="100" dirty="0">
                <a:solidFill>
                  <a:srgbClr val="FF0000"/>
                </a:solidFill>
                <a:latin typeface="+mn-ea"/>
                <a:ea typeface="+mn-ea"/>
                <a:cs typeface="MS Mincho"/>
              </a:rPr>
              <a:t>运算</a:t>
            </a:r>
            <a:r>
              <a:rPr lang="zh-CN" altLang="zh-CN" sz="2000" kern="100" dirty="0" smtClean="0">
                <a:latin typeface="+mn-ea"/>
                <a:ea typeface="+mn-ea"/>
                <a:cs typeface="MS Mincho"/>
              </a:rPr>
              <a:t>。</a:t>
            </a:r>
            <a:r>
              <a:rPr lang="zh-CN" altLang="en-US" sz="2000" kern="100" dirty="0" smtClean="0">
                <a:latin typeface="+mn-ea"/>
                <a:ea typeface="+mn-ea"/>
                <a:cs typeface="MS Mincho"/>
              </a:rPr>
              <a:t>为简化逻辑，</a:t>
            </a:r>
            <a:r>
              <a:rPr lang="zh-CN" altLang="en-US" sz="2000" kern="100" dirty="0" smtClean="0">
                <a:solidFill>
                  <a:srgbClr val="FF0000"/>
                </a:solidFill>
                <a:latin typeface="+mn-ea"/>
                <a:ea typeface="+mn-ea"/>
                <a:cs typeface="MS Mincho"/>
              </a:rPr>
              <a:t>不需要考虑负数情况</a:t>
            </a:r>
            <a:r>
              <a:rPr lang="zh-CN" altLang="en-US" sz="2000" kern="100" dirty="0" smtClean="0">
                <a:latin typeface="+mn-ea"/>
                <a:ea typeface="+mn-ea"/>
                <a:cs typeface="MS Mincho"/>
              </a:rPr>
              <a:t>。</a:t>
            </a:r>
            <a:endParaRPr lang="zh-CN" altLang="zh-CN" sz="2000" kern="100" dirty="0">
              <a:latin typeface="+mn-ea"/>
              <a:ea typeface="+mn-ea"/>
              <a:cs typeface="Times New Roman" panose="02020603050405020304" pitchFamily="18" charset="0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228600" algn="l"/>
              </a:tabLst>
              <a:defRPr/>
            </a:pPr>
            <a:r>
              <a:rPr lang="en-US" altLang="zh-CN" sz="2000" kern="100" dirty="0" smtClean="0">
                <a:latin typeface="+mn-ea"/>
                <a:ea typeface="+mn-ea"/>
                <a:cs typeface="MS Mincho"/>
              </a:rPr>
              <a:t>2</a:t>
            </a:r>
            <a:r>
              <a:rPr lang="zh-CN" altLang="zh-CN" sz="2000" kern="100" dirty="0">
                <a:latin typeface="+mn-ea"/>
                <a:ea typeface="+mn-ea"/>
                <a:cs typeface="MS Mincho"/>
              </a:rPr>
              <a:t>）不正确的表达式可能包括：字母、非运算符号、括号不匹配，运算符的排列不符合表达式形式</a:t>
            </a:r>
            <a:r>
              <a:rPr lang="zh-CN" altLang="zh-CN" sz="2000" kern="100" dirty="0">
                <a:solidFill>
                  <a:srgbClr val="FF0000"/>
                </a:solidFill>
                <a:latin typeface="+mn-ea"/>
                <a:ea typeface="+mn-ea"/>
                <a:cs typeface="MS Mincho"/>
              </a:rPr>
              <a:t>等多种情况</a:t>
            </a:r>
            <a:r>
              <a:rPr lang="zh-CN" altLang="zh-CN" sz="2000" kern="100" dirty="0">
                <a:latin typeface="+mn-ea"/>
                <a:ea typeface="+mn-ea"/>
                <a:cs typeface="MS Mincho"/>
              </a:rPr>
              <a:t>。</a:t>
            </a:r>
            <a:endParaRPr lang="zh-CN" altLang="zh-CN" sz="2000" kern="100" dirty="0">
              <a:latin typeface="+mn-ea"/>
              <a:ea typeface="+mn-ea"/>
              <a:cs typeface="Times New Roman" panose="02020603050405020304" pitchFamily="18" charset="0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228600" algn="l"/>
              </a:tabLst>
              <a:defRPr/>
            </a:pPr>
            <a:r>
              <a:rPr lang="en-US" altLang="zh-CN" sz="2000" kern="100" dirty="0" smtClean="0">
                <a:latin typeface="+mn-ea"/>
                <a:ea typeface="+mn-ea"/>
                <a:cs typeface="MS Mincho"/>
              </a:rPr>
              <a:t>3</a:t>
            </a:r>
            <a:r>
              <a:rPr lang="zh-CN" altLang="zh-CN" sz="2000" kern="100" dirty="0">
                <a:latin typeface="+mn-ea"/>
                <a:ea typeface="+mn-ea"/>
                <a:cs typeface="MS Mincho"/>
              </a:rPr>
              <a:t>）表达式</a:t>
            </a:r>
            <a:r>
              <a:rPr lang="zh-CN" altLang="zh-CN" sz="2000" kern="100" dirty="0" smtClean="0">
                <a:solidFill>
                  <a:srgbClr val="FF0000"/>
                </a:solidFill>
                <a:latin typeface="+mn-ea"/>
                <a:ea typeface="+mn-ea"/>
                <a:cs typeface="MS Mincho"/>
              </a:rPr>
              <a:t>通过</a:t>
            </a:r>
            <a:r>
              <a:rPr lang="zh-CN" altLang="en-US" sz="2000" kern="100" dirty="0" smtClean="0">
                <a:solidFill>
                  <a:srgbClr val="FF0000"/>
                </a:solidFill>
                <a:latin typeface="+mn-ea"/>
                <a:ea typeface="+mn-ea"/>
                <a:cs typeface="MS Mincho"/>
              </a:rPr>
              <a:t>命令行参数</a:t>
            </a:r>
            <a:r>
              <a:rPr lang="zh-CN" altLang="en-US" sz="2000" kern="100" dirty="0" smtClean="0">
                <a:latin typeface="+mn-ea"/>
                <a:ea typeface="+mn-ea"/>
                <a:cs typeface="MS Mincho"/>
              </a:rPr>
              <a:t>读取</a:t>
            </a:r>
            <a:r>
              <a:rPr lang="zh-CN" altLang="zh-CN" sz="2000" kern="100" dirty="0" smtClean="0">
                <a:latin typeface="+mn-ea"/>
                <a:ea typeface="+mn-ea"/>
                <a:cs typeface="MS Mincho"/>
              </a:rPr>
              <a:t> </a:t>
            </a:r>
            <a:r>
              <a:rPr lang="zh-CN" altLang="zh-CN" sz="2000" kern="100" dirty="0">
                <a:latin typeface="+mn-ea"/>
                <a:ea typeface="+mn-ea"/>
                <a:cs typeface="MS Mincho"/>
              </a:rPr>
              <a:t>。</a:t>
            </a:r>
            <a:endParaRPr lang="en-US" altLang="zh-CN" sz="2000" dirty="0">
              <a:latin typeface="+mn-ea"/>
              <a:ea typeface="+mn-ea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441325" y="1017087"/>
            <a:ext cx="2062163" cy="546100"/>
          </a:xfrm>
          <a:prstGeom prst="rect">
            <a:avLst/>
          </a:prstGeom>
          <a:solidFill>
            <a:srgbClr val="D54A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 smtClean="0">
                <a:latin typeface="+mn-ea"/>
              </a:rPr>
              <a:t>（六）</a:t>
            </a:r>
            <a:r>
              <a:rPr lang="zh-CN" altLang="en-US" sz="2000" dirty="0">
                <a:latin typeface="+mn-ea"/>
              </a:rPr>
              <a:t>简要提示</a:t>
            </a:r>
          </a:p>
        </p:txBody>
      </p:sp>
      <p:sp>
        <p:nvSpPr>
          <p:cNvPr id="39" name="标题 1"/>
          <p:cNvSpPr txBox="1">
            <a:spLocks/>
          </p:cNvSpPr>
          <p:nvPr/>
        </p:nvSpPr>
        <p:spPr>
          <a:xfrm>
            <a:off x="2286000" y="196850"/>
            <a:ext cx="4670425" cy="493713"/>
          </a:xfrm>
          <a:prstGeom prst="rect">
            <a:avLst/>
          </a:prstGeom>
          <a:solidFill>
            <a:srgbClr val="5482A3"/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zh-CN" altLang="en-US" sz="3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实验一：数学表达式求值</a:t>
            </a:r>
            <a:endParaRPr lang="zh-CN" altLang="en-US" sz="3200" dirty="0">
              <a:solidFill>
                <a:schemeClr val="bg1"/>
              </a:solidFill>
              <a:latin typeface="+mn-ea"/>
              <a:ea typeface="+mn-ea"/>
              <a:cs typeface="+mn-cs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500"/>
            <a:ext cx="2286000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6956425" y="444500"/>
            <a:ext cx="2187575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71" name="矩形 11"/>
          <p:cNvSpPr>
            <a:spLocks noChangeArrowheads="1"/>
          </p:cNvSpPr>
          <p:nvPr/>
        </p:nvSpPr>
        <p:spPr bwMode="auto">
          <a:xfrm>
            <a:off x="2900363" y="1056775"/>
            <a:ext cx="3051175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3200"/>
              </a:lnSpc>
            </a:pPr>
            <a:r>
              <a:rPr lang="en-US" altLang="zh-CN" sz="2400" dirty="0" smtClean="0">
                <a:latin typeface="+mn-ea"/>
                <a:ea typeface="+mn-ea"/>
              </a:rPr>
              <a:t>(2+3)</a:t>
            </a:r>
            <a:r>
              <a:rPr lang="zh-CN" altLang="en-US" sz="2400" dirty="0" smtClean="0">
                <a:latin typeface="+mn-ea"/>
                <a:ea typeface="+mn-ea"/>
              </a:rPr>
              <a:t>*</a:t>
            </a:r>
            <a:r>
              <a:rPr lang="en-US" altLang="zh-CN" sz="2400" dirty="0" smtClean="0">
                <a:latin typeface="+mn-ea"/>
                <a:ea typeface="+mn-ea"/>
              </a:rPr>
              <a:t>3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068591" y="4661208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0" name="矩形 9"/>
          <p:cNvSpPr/>
          <p:nvPr/>
        </p:nvSpPr>
        <p:spPr>
          <a:xfrm>
            <a:off x="2068591" y="412967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2" name="矩形 11"/>
          <p:cNvSpPr/>
          <p:nvPr/>
        </p:nvSpPr>
        <p:spPr>
          <a:xfrm>
            <a:off x="2068591" y="359814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3" name="矩形 12"/>
          <p:cNvSpPr/>
          <p:nvPr/>
        </p:nvSpPr>
        <p:spPr>
          <a:xfrm>
            <a:off x="2068591" y="307405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4" name="矩形 11"/>
          <p:cNvSpPr>
            <a:spLocks noChangeArrowheads="1"/>
          </p:cNvSpPr>
          <p:nvPr/>
        </p:nvSpPr>
        <p:spPr bwMode="auto">
          <a:xfrm>
            <a:off x="2068591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操作数栈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568137" y="4661208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矩形 15"/>
          <p:cNvSpPr/>
          <p:nvPr/>
        </p:nvSpPr>
        <p:spPr>
          <a:xfrm>
            <a:off x="5568137" y="412967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" name="矩形 16"/>
          <p:cNvSpPr/>
          <p:nvPr/>
        </p:nvSpPr>
        <p:spPr>
          <a:xfrm>
            <a:off x="5568137" y="359814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" name="矩形 17"/>
          <p:cNvSpPr/>
          <p:nvPr/>
        </p:nvSpPr>
        <p:spPr>
          <a:xfrm>
            <a:off x="5568137" y="307405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9" name="矩形 11"/>
          <p:cNvSpPr>
            <a:spLocks noChangeArrowheads="1"/>
          </p:cNvSpPr>
          <p:nvPr/>
        </p:nvSpPr>
        <p:spPr bwMode="auto">
          <a:xfrm>
            <a:off x="5568137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操作符栈</a:t>
            </a:r>
            <a:endParaRPr lang="en-US" altLang="zh-CN" sz="2400" dirty="0">
              <a:latin typeface="+mn-ea"/>
              <a:ea typeface="+mn-ea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441325" y="1017087"/>
            <a:ext cx="2062163" cy="546100"/>
          </a:xfrm>
          <a:prstGeom prst="rect">
            <a:avLst/>
          </a:prstGeom>
          <a:solidFill>
            <a:srgbClr val="D54A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 smtClean="0">
                <a:latin typeface="+mn-ea"/>
              </a:rPr>
              <a:t>（六）</a:t>
            </a:r>
            <a:r>
              <a:rPr lang="zh-CN" altLang="en-US" sz="2000" dirty="0">
                <a:latin typeface="+mn-ea"/>
              </a:rPr>
              <a:t>简要提示</a:t>
            </a:r>
          </a:p>
        </p:txBody>
      </p:sp>
      <p:sp>
        <p:nvSpPr>
          <p:cNvPr id="39" name="标题 1"/>
          <p:cNvSpPr txBox="1">
            <a:spLocks/>
          </p:cNvSpPr>
          <p:nvPr/>
        </p:nvSpPr>
        <p:spPr>
          <a:xfrm>
            <a:off x="2286000" y="196850"/>
            <a:ext cx="4670425" cy="493713"/>
          </a:xfrm>
          <a:prstGeom prst="rect">
            <a:avLst/>
          </a:prstGeom>
          <a:solidFill>
            <a:srgbClr val="5482A3"/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zh-CN" altLang="en-US" sz="3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实验一：数学表达式求值</a:t>
            </a:r>
            <a:endParaRPr lang="zh-CN" altLang="en-US" sz="3200" dirty="0">
              <a:solidFill>
                <a:schemeClr val="bg1"/>
              </a:solidFill>
              <a:latin typeface="+mn-ea"/>
              <a:ea typeface="+mn-ea"/>
              <a:cs typeface="+mn-cs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500"/>
            <a:ext cx="2286000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6956425" y="444500"/>
            <a:ext cx="2187575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71" name="矩形 11"/>
          <p:cNvSpPr>
            <a:spLocks noChangeArrowheads="1"/>
          </p:cNvSpPr>
          <p:nvPr/>
        </p:nvSpPr>
        <p:spPr bwMode="auto">
          <a:xfrm>
            <a:off x="2900363" y="1056775"/>
            <a:ext cx="3051175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3200"/>
              </a:lnSpc>
            </a:pPr>
            <a:r>
              <a:rPr lang="en-US" altLang="zh-CN" sz="2400" dirty="0" smtClean="0">
                <a:solidFill>
                  <a:srgbClr val="FF0000"/>
                </a:solidFill>
                <a:latin typeface="+mn-ea"/>
                <a:ea typeface="+mn-ea"/>
              </a:rPr>
              <a:t>(</a:t>
            </a:r>
            <a:r>
              <a:rPr lang="en-US" altLang="zh-CN" sz="2400" dirty="0" smtClean="0">
                <a:latin typeface="+mn-ea"/>
                <a:ea typeface="+mn-ea"/>
              </a:rPr>
              <a:t>2+3)</a:t>
            </a:r>
            <a:r>
              <a:rPr lang="zh-CN" altLang="en-US" sz="2400" dirty="0" smtClean="0">
                <a:latin typeface="+mn-ea"/>
                <a:ea typeface="+mn-ea"/>
              </a:rPr>
              <a:t>*</a:t>
            </a:r>
            <a:r>
              <a:rPr lang="en-US" altLang="zh-CN" sz="2400" dirty="0" smtClean="0">
                <a:latin typeface="+mn-ea"/>
                <a:ea typeface="+mn-ea"/>
              </a:rPr>
              <a:t>3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068591" y="4661208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068591" y="412967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068591" y="359814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2068591" y="307405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5568137" y="4661208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</a:rPr>
              <a:t>(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568137" y="412967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" name="矩形 16"/>
          <p:cNvSpPr/>
          <p:nvPr/>
        </p:nvSpPr>
        <p:spPr>
          <a:xfrm>
            <a:off x="5568137" y="359814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" name="矩形 17"/>
          <p:cNvSpPr/>
          <p:nvPr/>
        </p:nvSpPr>
        <p:spPr>
          <a:xfrm>
            <a:off x="5568137" y="307405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0" name="矩形 11"/>
          <p:cNvSpPr>
            <a:spLocks noChangeArrowheads="1"/>
          </p:cNvSpPr>
          <p:nvPr/>
        </p:nvSpPr>
        <p:spPr bwMode="auto">
          <a:xfrm>
            <a:off x="2068591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操作数栈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1" name="矩形 11"/>
          <p:cNvSpPr>
            <a:spLocks noChangeArrowheads="1"/>
          </p:cNvSpPr>
          <p:nvPr/>
        </p:nvSpPr>
        <p:spPr bwMode="auto">
          <a:xfrm>
            <a:off x="5568137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操作符栈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3" name="下箭头 2"/>
          <p:cNvSpPr/>
          <p:nvPr/>
        </p:nvSpPr>
        <p:spPr>
          <a:xfrm rot="18317860">
            <a:off x="4227492" y="1809083"/>
            <a:ext cx="396914" cy="1269893"/>
          </a:xfrm>
          <a:prstGeom prst="downArrow">
            <a:avLst>
              <a:gd name="adj1" fmla="val 44381"/>
              <a:gd name="adj2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22725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441325" y="1017087"/>
            <a:ext cx="2062163" cy="546100"/>
          </a:xfrm>
          <a:prstGeom prst="rect">
            <a:avLst/>
          </a:prstGeom>
          <a:solidFill>
            <a:srgbClr val="D54A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 smtClean="0">
                <a:latin typeface="+mn-ea"/>
              </a:rPr>
              <a:t>（六）</a:t>
            </a:r>
            <a:r>
              <a:rPr lang="zh-CN" altLang="en-US" sz="2000" dirty="0">
                <a:latin typeface="+mn-ea"/>
              </a:rPr>
              <a:t>简要提示</a:t>
            </a:r>
          </a:p>
        </p:txBody>
      </p:sp>
      <p:sp>
        <p:nvSpPr>
          <p:cNvPr id="39" name="标题 1"/>
          <p:cNvSpPr txBox="1">
            <a:spLocks/>
          </p:cNvSpPr>
          <p:nvPr/>
        </p:nvSpPr>
        <p:spPr>
          <a:xfrm>
            <a:off x="2286000" y="196850"/>
            <a:ext cx="4670425" cy="493713"/>
          </a:xfrm>
          <a:prstGeom prst="rect">
            <a:avLst/>
          </a:prstGeom>
          <a:solidFill>
            <a:srgbClr val="5482A3"/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zh-CN" altLang="en-US" sz="3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实验一：数学表达式求值</a:t>
            </a:r>
            <a:endParaRPr lang="zh-CN" altLang="en-US" sz="3200" dirty="0">
              <a:solidFill>
                <a:schemeClr val="bg1"/>
              </a:solidFill>
              <a:latin typeface="+mn-ea"/>
              <a:ea typeface="+mn-ea"/>
              <a:cs typeface="+mn-cs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500"/>
            <a:ext cx="2286000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6956425" y="444500"/>
            <a:ext cx="2187575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71" name="矩形 11"/>
          <p:cNvSpPr>
            <a:spLocks noChangeArrowheads="1"/>
          </p:cNvSpPr>
          <p:nvPr/>
        </p:nvSpPr>
        <p:spPr bwMode="auto">
          <a:xfrm>
            <a:off x="2900363" y="1056775"/>
            <a:ext cx="3051175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3200"/>
              </a:lnSpc>
            </a:pPr>
            <a:r>
              <a:rPr lang="en-US" altLang="zh-CN" sz="2400" dirty="0" smtClean="0">
                <a:latin typeface="+mn-ea"/>
                <a:ea typeface="+mn-ea"/>
              </a:rPr>
              <a:t>(</a:t>
            </a:r>
            <a:r>
              <a:rPr lang="en-US" altLang="zh-CN" sz="2400" dirty="0" smtClean="0">
                <a:solidFill>
                  <a:srgbClr val="FF0000"/>
                </a:solidFill>
                <a:latin typeface="+mn-ea"/>
                <a:ea typeface="+mn-ea"/>
              </a:rPr>
              <a:t>2</a:t>
            </a:r>
            <a:r>
              <a:rPr lang="en-US" altLang="zh-CN" sz="2400" dirty="0" smtClean="0">
                <a:latin typeface="+mn-ea"/>
                <a:ea typeface="+mn-ea"/>
              </a:rPr>
              <a:t>+3)</a:t>
            </a:r>
            <a:r>
              <a:rPr lang="zh-CN" altLang="en-US" sz="2400" dirty="0" smtClean="0">
                <a:latin typeface="+mn-ea"/>
                <a:ea typeface="+mn-ea"/>
              </a:rPr>
              <a:t>*</a:t>
            </a:r>
            <a:r>
              <a:rPr lang="en-US" altLang="zh-CN" sz="2400" dirty="0" smtClean="0">
                <a:latin typeface="+mn-ea"/>
                <a:ea typeface="+mn-ea"/>
              </a:rPr>
              <a:t>3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068591" y="4661208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</a:rPr>
              <a:t>2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68591" y="412967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2" name="矩形 11"/>
          <p:cNvSpPr/>
          <p:nvPr/>
        </p:nvSpPr>
        <p:spPr>
          <a:xfrm>
            <a:off x="2068591" y="359814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3" name="矩形 12"/>
          <p:cNvSpPr/>
          <p:nvPr/>
        </p:nvSpPr>
        <p:spPr>
          <a:xfrm>
            <a:off x="2068591" y="307405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矩形 15"/>
          <p:cNvSpPr/>
          <p:nvPr/>
        </p:nvSpPr>
        <p:spPr>
          <a:xfrm>
            <a:off x="5568137" y="412967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" name="矩形 16"/>
          <p:cNvSpPr/>
          <p:nvPr/>
        </p:nvSpPr>
        <p:spPr>
          <a:xfrm>
            <a:off x="5568137" y="359814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" name="矩形 17"/>
          <p:cNvSpPr/>
          <p:nvPr/>
        </p:nvSpPr>
        <p:spPr>
          <a:xfrm>
            <a:off x="5568137" y="307405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0" name="矩形 19"/>
          <p:cNvSpPr/>
          <p:nvPr/>
        </p:nvSpPr>
        <p:spPr>
          <a:xfrm>
            <a:off x="5568137" y="4661208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</a:rPr>
              <a:t>(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21" name="矩形 11"/>
          <p:cNvSpPr>
            <a:spLocks noChangeArrowheads="1"/>
          </p:cNvSpPr>
          <p:nvPr/>
        </p:nvSpPr>
        <p:spPr bwMode="auto">
          <a:xfrm>
            <a:off x="2068591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操作数栈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2" name="矩形 11"/>
          <p:cNvSpPr>
            <a:spLocks noChangeArrowheads="1"/>
          </p:cNvSpPr>
          <p:nvPr/>
        </p:nvSpPr>
        <p:spPr bwMode="auto">
          <a:xfrm>
            <a:off x="5568137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操作符栈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3" name="下箭头 22"/>
          <p:cNvSpPr/>
          <p:nvPr/>
        </p:nvSpPr>
        <p:spPr>
          <a:xfrm rot="905651">
            <a:off x="2991449" y="1609846"/>
            <a:ext cx="396914" cy="1269893"/>
          </a:xfrm>
          <a:prstGeom prst="downArrow">
            <a:avLst>
              <a:gd name="adj1" fmla="val 44381"/>
              <a:gd name="adj2" fmla="val 50000"/>
            </a:avLst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82860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441325" y="1017087"/>
            <a:ext cx="2062163" cy="546100"/>
          </a:xfrm>
          <a:prstGeom prst="rect">
            <a:avLst/>
          </a:prstGeom>
          <a:solidFill>
            <a:srgbClr val="D54A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 smtClean="0">
                <a:latin typeface="+mn-ea"/>
              </a:rPr>
              <a:t>（六）</a:t>
            </a:r>
            <a:r>
              <a:rPr lang="zh-CN" altLang="en-US" sz="2000" dirty="0">
                <a:latin typeface="+mn-ea"/>
              </a:rPr>
              <a:t>简要提示</a:t>
            </a:r>
          </a:p>
        </p:txBody>
      </p:sp>
      <p:sp>
        <p:nvSpPr>
          <p:cNvPr id="39" name="标题 1"/>
          <p:cNvSpPr txBox="1">
            <a:spLocks/>
          </p:cNvSpPr>
          <p:nvPr/>
        </p:nvSpPr>
        <p:spPr>
          <a:xfrm>
            <a:off x="2286000" y="196850"/>
            <a:ext cx="4670425" cy="493713"/>
          </a:xfrm>
          <a:prstGeom prst="rect">
            <a:avLst/>
          </a:prstGeom>
          <a:solidFill>
            <a:srgbClr val="5482A3"/>
          </a:solidFill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zh-CN" altLang="en-US" sz="3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实验一：数学表达式求值</a:t>
            </a:r>
            <a:endParaRPr lang="zh-CN" altLang="en-US" sz="3200" dirty="0">
              <a:solidFill>
                <a:schemeClr val="bg1"/>
              </a:solidFill>
              <a:latin typeface="+mn-ea"/>
              <a:ea typeface="+mn-ea"/>
              <a:cs typeface="+mn-cs"/>
            </a:endParaRPr>
          </a:p>
        </p:txBody>
      </p:sp>
      <p:cxnSp>
        <p:nvCxnSpPr>
          <p:cNvPr id="40" name="直接连接符 39"/>
          <p:cNvCxnSpPr>
            <a:endCxn id="39" idx="1"/>
          </p:cNvCxnSpPr>
          <p:nvPr/>
        </p:nvCxnSpPr>
        <p:spPr>
          <a:xfrm>
            <a:off x="0" y="444500"/>
            <a:ext cx="2286000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9" idx="3"/>
          </p:cNvCxnSpPr>
          <p:nvPr/>
        </p:nvCxnSpPr>
        <p:spPr>
          <a:xfrm>
            <a:off x="6956425" y="444500"/>
            <a:ext cx="2187575" cy="0"/>
          </a:xfrm>
          <a:prstGeom prst="line">
            <a:avLst/>
          </a:prstGeom>
          <a:ln w="25400">
            <a:solidFill>
              <a:srgbClr val="5482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71" name="矩形 11"/>
          <p:cNvSpPr>
            <a:spLocks noChangeArrowheads="1"/>
          </p:cNvSpPr>
          <p:nvPr/>
        </p:nvSpPr>
        <p:spPr bwMode="auto">
          <a:xfrm>
            <a:off x="2900363" y="1056775"/>
            <a:ext cx="3051175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3200"/>
              </a:lnSpc>
            </a:pPr>
            <a:r>
              <a:rPr lang="en-US" altLang="zh-CN" sz="2400" dirty="0" smtClean="0">
                <a:latin typeface="+mn-ea"/>
                <a:ea typeface="+mn-ea"/>
              </a:rPr>
              <a:t>(2</a:t>
            </a:r>
            <a:r>
              <a:rPr lang="en-US" altLang="zh-CN" sz="2400" dirty="0" smtClean="0">
                <a:solidFill>
                  <a:srgbClr val="FF0000"/>
                </a:solidFill>
                <a:latin typeface="+mn-ea"/>
                <a:ea typeface="+mn-ea"/>
              </a:rPr>
              <a:t>+</a:t>
            </a:r>
            <a:r>
              <a:rPr lang="en-US" altLang="zh-CN" sz="2400" dirty="0" smtClean="0">
                <a:latin typeface="+mn-ea"/>
                <a:ea typeface="+mn-ea"/>
              </a:rPr>
              <a:t>3)</a:t>
            </a:r>
            <a:r>
              <a:rPr lang="zh-CN" altLang="en-US" sz="2400" dirty="0" smtClean="0">
                <a:latin typeface="+mn-ea"/>
                <a:ea typeface="+mn-ea"/>
              </a:rPr>
              <a:t>*</a:t>
            </a:r>
            <a:r>
              <a:rPr lang="en-US" altLang="zh-CN" sz="2400" dirty="0" smtClean="0">
                <a:latin typeface="+mn-ea"/>
                <a:ea typeface="+mn-ea"/>
              </a:rPr>
              <a:t>3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068591" y="4661208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</a:rPr>
              <a:t>2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68591" y="412967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2" name="矩形 11"/>
          <p:cNvSpPr/>
          <p:nvPr/>
        </p:nvSpPr>
        <p:spPr>
          <a:xfrm>
            <a:off x="2068591" y="359814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3" name="矩形 12"/>
          <p:cNvSpPr/>
          <p:nvPr/>
        </p:nvSpPr>
        <p:spPr>
          <a:xfrm>
            <a:off x="2068591" y="3074059"/>
            <a:ext cx="1388288" cy="53525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矩形 15"/>
          <p:cNvSpPr/>
          <p:nvPr/>
        </p:nvSpPr>
        <p:spPr>
          <a:xfrm>
            <a:off x="5568137" y="412967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</a:rPr>
              <a:t>+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568137" y="359814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" name="矩形 17"/>
          <p:cNvSpPr/>
          <p:nvPr/>
        </p:nvSpPr>
        <p:spPr>
          <a:xfrm>
            <a:off x="5568137" y="3074059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0" name="矩形 19"/>
          <p:cNvSpPr/>
          <p:nvPr/>
        </p:nvSpPr>
        <p:spPr>
          <a:xfrm>
            <a:off x="5568137" y="4661208"/>
            <a:ext cx="1388288" cy="53525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</a:rPr>
              <a:t>(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21" name="矩形 11"/>
          <p:cNvSpPr>
            <a:spLocks noChangeArrowheads="1"/>
          </p:cNvSpPr>
          <p:nvPr/>
        </p:nvSpPr>
        <p:spPr bwMode="auto">
          <a:xfrm>
            <a:off x="2068591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操作数栈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2" name="矩形 11"/>
          <p:cNvSpPr>
            <a:spLocks noChangeArrowheads="1"/>
          </p:cNvSpPr>
          <p:nvPr/>
        </p:nvSpPr>
        <p:spPr bwMode="auto">
          <a:xfrm>
            <a:off x="5568137" y="5350253"/>
            <a:ext cx="1528723" cy="502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 smtClean="0">
                <a:latin typeface="+mn-ea"/>
                <a:ea typeface="+mn-ea"/>
              </a:rPr>
              <a:t>操作符栈</a:t>
            </a:r>
            <a:endParaRPr lang="en-US" altLang="zh-CN" sz="2400" dirty="0">
              <a:latin typeface="+mn-ea"/>
              <a:ea typeface="+mn-ea"/>
            </a:endParaRPr>
          </a:p>
        </p:txBody>
      </p:sp>
      <p:sp>
        <p:nvSpPr>
          <p:cNvPr id="23" name="下箭头 22"/>
          <p:cNvSpPr/>
          <p:nvPr/>
        </p:nvSpPr>
        <p:spPr>
          <a:xfrm rot="18317860">
            <a:off x="4149433" y="1606481"/>
            <a:ext cx="396914" cy="1269893"/>
          </a:xfrm>
          <a:prstGeom prst="downArrow">
            <a:avLst>
              <a:gd name="adj1" fmla="val 44381"/>
              <a:gd name="adj2" fmla="val 500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34400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黄色">
      <a:dk1>
        <a:sysClr val="windowText" lastClr="000000"/>
      </a:dk1>
      <a:lt1>
        <a:sysClr val="window" lastClr="CBE9C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自定义 2">
      <a:majorFont>
        <a:latin typeface="Broadway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BE9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BE9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1511</TotalTime>
  <Words>854</Words>
  <Application>Microsoft Office PowerPoint</Application>
  <PresentationFormat>全屏显示(4:3)</PresentationFormat>
  <Paragraphs>208</Paragraphs>
  <Slides>23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4" baseType="lpstr">
      <vt:lpstr>MS Mincho</vt:lpstr>
      <vt:lpstr>隶书</vt:lpstr>
      <vt:lpstr>宋体</vt:lpstr>
      <vt:lpstr>微软雅黑</vt:lpstr>
      <vt:lpstr>Arial</vt:lpstr>
      <vt:lpstr>Broadway</vt:lpstr>
      <vt:lpstr>Calibri</vt:lpstr>
      <vt:lpstr>Times New Roman</vt:lpstr>
      <vt:lpstr>Wingdings</vt:lpstr>
      <vt:lpstr>Office 主题</vt:lpstr>
      <vt:lpstr>包装程序外壳对象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王齐</dc:creator>
  <cp:lastModifiedBy>Liu Yuan</cp:lastModifiedBy>
  <cp:revision>157</cp:revision>
  <cp:lastPrinted>2015-03-12T14:31:09Z</cp:lastPrinted>
  <dcterms:created xsi:type="dcterms:W3CDTF">2014-12-22T06:08:09Z</dcterms:created>
  <dcterms:modified xsi:type="dcterms:W3CDTF">2020-10-27T08:56:53Z</dcterms:modified>
</cp:coreProperties>
</file>

<file path=docProps/thumbnail.jpeg>
</file>